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52"/>
  </p:notesMasterIdLst>
  <p:handoutMasterIdLst>
    <p:handoutMasterId r:id="rId53"/>
  </p:handoutMasterIdLst>
  <p:sldIdLst>
    <p:sldId id="277" r:id="rId5"/>
    <p:sldId id="257" r:id="rId6"/>
    <p:sldId id="325" r:id="rId7"/>
    <p:sldId id="266" r:id="rId8"/>
    <p:sldId id="278" r:id="rId9"/>
    <p:sldId id="262" r:id="rId10"/>
    <p:sldId id="273" r:id="rId11"/>
    <p:sldId id="309" r:id="rId12"/>
    <p:sldId id="318" r:id="rId13"/>
    <p:sldId id="274" r:id="rId14"/>
    <p:sldId id="282" r:id="rId15"/>
    <p:sldId id="284" r:id="rId16"/>
    <p:sldId id="330" r:id="rId17"/>
    <p:sldId id="327" r:id="rId18"/>
    <p:sldId id="311" r:id="rId19"/>
    <p:sldId id="332" r:id="rId20"/>
    <p:sldId id="312" r:id="rId21"/>
    <p:sldId id="343" r:id="rId22"/>
    <p:sldId id="313" r:id="rId23"/>
    <p:sldId id="314" r:id="rId24"/>
    <p:sldId id="315" r:id="rId25"/>
    <p:sldId id="316" r:id="rId26"/>
    <p:sldId id="285" r:id="rId27"/>
    <p:sldId id="345" r:id="rId28"/>
    <p:sldId id="338" r:id="rId29"/>
    <p:sldId id="346" r:id="rId30"/>
    <p:sldId id="289" r:id="rId31"/>
    <p:sldId id="307" r:id="rId32"/>
    <p:sldId id="306" r:id="rId33"/>
    <p:sldId id="344" r:id="rId34"/>
    <p:sldId id="339" r:id="rId35"/>
    <p:sldId id="319" r:id="rId36"/>
    <p:sldId id="320" r:id="rId37"/>
    <p:sldId id="272" r:id="rId38"/>
    <p:sldId id="321" r:id="rId39"/>
    <p:sldId id="322" r:id="rId40"/>
    <p:sldId id="275" r:id="rId41"/>
    <p:sldId id="276" r:id="rId42"/>
    <p:sldId id="323" r:id="rId43"/>
    <p:sldId id="324" r:id="rId44"/>
    <p:sldId id="304" r:id="rId45"/>
    <p:sldId id="340" r:id="rId46"/>
    <p:sldId id="341" r:id="rId47"/>
    <p:sldId id="342" r:id="rId48"/>
    <p:sldId id="287" r:id="rId49"/>
    <p:sldId id="264" r:id="rId50"/>
    <p:sldId id="347"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Jones" userId="76b15bd7-c60a-413c-9bb6-0212a897bcd6" providerId="ADAL" clId="{2F548A9F-4E9B-4226-B759-4DBADB28FB9E}"/>
    <pc:docChg chg="undo custSel addSld delSld modSld sldOrd">
      <pc:chgData name="Cassandra Jones" userId="76b15bd7-c60a-413c-9bb6-0212a897bcd6" providerId="ADAL" clId="{2F548A9F-4E9B-4226-B759-4DBADB28FB9E}" dt="2025-10-16T18:56:01.493" v="2809"/>
      <pc:docMkLst>
        <pc:docMk/>
      </pc:docMkLst>
      <pc:sldChg chg="modSp mod">
        <pc:chgData name="Cassandra Jones" userId="76b15bd7-c60a-413c-9bb6-0212a897bcd6" providerId="ADAL" clId="{2F548A9F-4E9B-4226-B759-4DBADB28FB9E}" dt="2025-10-13T23:46:44.785" v="15" actId="20577"/>
        <pc:sldMkLst>
          <pc:docMk/>
          <pc:sldMk cId="2233391020" sldId="257"/>
        </pc:sldMkLst>
        <pc:spChg chg="mod">
          <ac:chgData name="Cassandra Jones" userId="76b15bd7-c60a-413c-9bb6-0212a897bcd6" providerId="ADAL" clId="{2F548A9F-4E9B-4226-B759-4DBADB28FB9E}" dt="2025-10-13T23:46:44.785" v="15" actId="20577"/>
          <ac:spMkLst>
            <pc:docMk/>
            <pc:sldMk cId="2233391020" sldId="257"/>
            <ac:spMk id="3" creationId="{193CA132-7D5D-4211-B55D-004BEBAF221D}"/>
          </ac:spMkLst>
        </pc:spChg>
      </pc:sldChg>
      <pc:sldChg chg="addSp delSp modSp mod">
        <pc:chgData name="Cassandra Jones" userId="76b15bd7-c60a-413c-9bb6-0212a897bcd6" providerId="ADAL" clId="{2F548A9F-4E9B-4226-B759-4DBADB28FB9E}" dt="2025-10-14T13:37:50.986" v="2807" actId="20577"/>
        <pc:sldMkLst>
          <pc:docMk/>
          <pc:sldMk cId="850743011" sldId="264"/>
        </pc:sldMkLst>
        <pc:spChg chg="mod">
          <ac:chgData name="Cassandra Jones" userId="76b15bd7-c60a-413c-9bb6-0212a897bcd6" providerId="ADAL" clId="{2F548A9F-4E9B-4226-B759-4DBADB28FB9E}" dt="2025-10-14T13:34:52.687" v="2414" actId="20577"/>
          <ac:spMkLst>
            <pc:docMk/>
            <pc:sldMk cId="850743011" sldId="264"/>
            <ac:spMk id="2" creationId="{BBEC8C2A-D6A8-4036-9B23-884C344822B0}"/>
          </ac:spMkLst>
        </pc:spChg>
        <pc:spChg chg="add mod">
          <ac:chgData name="Cassandra Jones" userId="76b15bd7-c60a-413c-9bb6-0212a897bcd6" providerId="ADAL" clId="{2F548A9F-4E9B-4226-B759-4DBADB28FB9E}" dt="2025-10-14T13:36:43.087" v="2632" actId="20577"/>
          <ac:spMkLst>
            <pc:docMk/>
            <pc:sldMk cId="850743011" sldId="264"/>
            <ac:spMk id="3" creationId="{A3ECDB0B-DF72-6F4A-162B-0A3ADEB4E984}"/>
          </ac:spMkLst>
        </pc:spChg>
        <pc:spChg chg="add mod">
          <ac:chgData name="Cassandra Jones" userId="76b15bd7-c60a-413c-9bb6-0212a897bcd6" providerId="ADAL" clId="{2F548A9F-4E9B-4226-B759-4DBADB28FB9E}" dt="2025-10-14T13:37:50.986" v="2807" actId="20577"/>
          <ac:spMkLst>
            <pc:docMk/>
            <pc:sldMk cId="850743011" sldId="264"/>
            <ac:spMk id="4" creationId="{99555DE9-40DD-36F4-462B-A380671D975F}"/>
          </ac:spMkLst>
        </pc:spChg>
      </pc:sldChg>
      <pc:sldChg chg="modSp mod">
        <pc:chgData name="Cassandra Jones" userId="76b15bd7-c60a-413c-9bb6-0212a897bcd6" providerId="ADAL" clId="{2F548A9F-4E9B-4226-B759-4DBADB28FB9E}" dt="2025-10-13T23:47:36.298" v="30" actId="20577"/>
        <pc:sldMkLst>
          <pc:docMk/>
          <pc:sldMk cId="1451757259" sldId="266"/>
        </pc:sldMkLst>
        <pc:spChg chg="mod">
          <ac:chgData name="Cassandra Jones" userId="76b15bd7-c60a-413c-9bb6-0212a897bcd6" providerId="ADAL" clId="{2F548A9F-4E9B-4226-B759-4DBADB28FB9E}" dt="2025-10-13T23:47:36.298" v="30" actId="20577"/>
          <ac:spMkLst>
            <pc:docMk/>
            <pc:sldMk cId="1451757259" sldId="266"/>
            <ac:spMk id="3" creationId="{2D31D342-5BEB-4878-16A1-2D712B8A2398}"/>
          </ac:spMkLst>
        </pc:spChg>
      </pc:sldChg>
      <pc:sldChg chg="modSp mod">
        <pc:chgData name="Cassandra Jones" userId="76b15bd7-c60a-413c-9bb6-0212a897bcd6" providerId="ADAL" clId="{2F548A9F-4E9B-4226-B759-4DBADB28FB9E}" dt="2025-10-13T23:51:28.226" v="148" actId="20577"/>
        <pc:sldMkLst>
          <pc:docMk/>
          <pc:sldMk cId="2519565100" sldId="278"/>
        </pc:sldMkLst>
        <pc:spChg chg="mod">
          <ac:chgData name="Cassandra Jones" userId="76b15bd7-c60a-413c-9bb6-0212a897bcd6" providerId="ADAL" clId="{2F548A9F-4E9B-4226-B759-4DBADB28FB9E}" dt="2025-10-13T23:51:28.226" v="148" actId="20577"/>
          <ac:spMkLst>
            <pc:docMk/>
            <pc:sldMk cId="2519565100" sldId="278"/>
            <ac:spMk id="5" creationId="{CD7C10A6-6F03-F44D-9B54-F26DB46B8F30}"/>
          </ac:spMkLst>
        </pc:spChg>
      </pc:sldChg>
      <pc:sldChg chg="modSp mod">
        <pc:chgData name="Cassandra Jones" userId="76b15bd7-c60a-413c-9bb6-0212a897bcd6" providerId="ADAL" clId="{2F548A9F-4E9B-4226-B759-4DBADB28FB9E}" dt="2025-10-14T11:19:47.237" v="794" actId="1076"/>
        <pc:sldMkLst>
          <pc:docMk/>
          <pc:sldMk cId="3553354324" sldId="285"/>
        </pc:sldMkLst>
        <pc:spChg chg="mod">
          <ac:chgData name="Cassandra Jones" userId="76b15bd7-c60a-413c-9bb6-0212a897bcd6" providerId="ADAL" clId="{2F548A9F-4E9B-4226-B759-4DBADB28FB9E}" dt="2025-10-14T11:19:31.288" v="790" actId="14100"/>
          <ac:spMkLst>
            <pc:docMk/>
            <pc:sldMk cId="3553354324" sldId="285"/>
            <ac:spMk id="8" creationId="{C8444820-179C-6C71-7DD8-3CE856D0639F}"/>
          </ac:spMkLst>
        </pc:spChg>
        <pc:grpChg chg="mod">
          <ac:chgData name="Cassandra Jones" userId="76b15bd7-c60a-413c-9bb6-0212a897bcd6" providerId="ADAL" clId="{2F548A9F-4E9B-4226-B759-4DBADB28FB9E}" dt="2025-10-14T11:19:47.237" v="794" actId="1076"/>
          <ac:grpSpMkLst>
            <pc:docMk/>
            <pc:sldMk cId="3553354324" sldId="285"/>
            <ac:grpSpMk id="6" creationId="{8D84387F-3DDD-6650-F97A-2F1655DE87AA}"/>
          </ac:grpSpMkLst>
        </pc:grpChg>
      </pc:sldChg>
      <pc:sldChg chg="ord">
        <pc:chgData name="Cassandra Jones" userId="76b15bd7-c60a-413c-9bb6-0212a897bcd6" providerId="ADAL" clId="{2F548A9F-4E9B-4226-B759-4DBADB28FB9E}" dt="2025-10-14T11:21:58.076" v="803"/>
        <pc:sldMkLst>
          <pc:docMk/>
          <pc:sldMk cId="1896672167" sldId="289"/>
        </pc:sldMkLst>
      </pc:sldChg>
      <pc:sldChg chg="modSp mod ord">
        <pc:chgData name="Cassandra Jones" userId="76b15bd7-c60a-413c-9bb6-0212a897bcd6" providerId="ADAL" clId="{2F548A9F-4E9B-4226-B759-4DBADB28FB9E}" dt="2025-10-16T18:56:01.493" v="2809"/>
        <pc:sldMkLst>
          <pc:docMk/>
          <pc:sldMk cId="2942147587" sldId="309"/>
        </pc:sldMkLst>
        <pc:spChg chg="mod">
          <ac:chgData name="Cassandra Jones" userId="76b15bd7-c60a-413c-9bb6-0212a897bcd6" providerId="ADAL" clId="{2F548A9F-4E9B-4226-B759-4DBADB28FB9E}" dt="2025-10-14T00:05:01.718" v="189" actId="20577"/>
          <ac:spMkLst>
            <pc:docMk/>
            <pc:sldMk cId="2942147587" sldId="309"/>
            <ac:spMk id="7" creationId="{3587F7D4-5A5E-03C3-20BD-65591565AAAA}"/>
          </ac:spMkLst>
        </pc:spChg>
      </pc:sldChg>
      <pc:sldChg chg="modSp mod">
        <pc:chgData name="Cassandra Jones" userId="76b15bd7-c60a-413c-9bb6-0212a897bcd6" providerId="ADAL" clId="{2F548A9F-4E9B-4226-B759-4DBADB28FB9E}" dt="2025-10-14T02:36:06.557" v="789" actId="20577"/>
        <pc:sldMkLst>
          <pc:docMk/>
          <pc:sldMk cId="320666322" sldId="313"/>
        </pc:sldMkLst>
        <pc:spChg chg="mod">
          <ac:chgData name="Cassandra Jones" userId="76b15bd7-c60a-413c-9bb6-0212a897bcd6" providerId="ADAL" clId="{2F548A9F-4E9B-4226-B759-4DBADB28FB9E}" dt="2025-10-14T02:36:06.557" v="789" actId="20577"/>
          <ac:spMkLst>
            <pc:docMk/>
            <pc:sldMk cId="320666322" sldId="313"/>
            <ac:spMk id="3" creationId="{EEA91828-8386-1762-FD62-E4634D1E5CA8}"/>
          </ac:spMkLst>
        </pc:spChg>
      </pc:sldChg>
      <pc:sldChg chg="addSp modSp mod">
        <pc:chgData name="Cassandra Jones" userId="76b15bd7-c60a-413c-9bb6-0212a897bcd6" providerId="ADAL" clId="{2F548A9F-4E9B-4226-B759-4DBADB28FB9E}" dt="2025-10-14T00:04:34.234" v="185" actId="20577"/>
        <pc:sldMkLst>
          <pc:docMk/>
          <pc:sldMk cId="204590905" sldId="318"/>
        </pc:sldMkLst>
        <pc:spChg chg="add mod">
          <ac:chgData name="Cassandra Jones" userId="76b15bd7-c60a-413c-9bb6-0212a897bcd6" providerId="ADAL" clId="{2F548A9F-4E9B-4226-B759-4DBADB28FB9E}" dt="2025-10-14T00:04:34.234" v="185" actId="20577"/>
          <ac:spMkLst>
            <pc:docMk/>
            <pc:sldMk cId="204590905" sldId="318"/>
            <ac:spMk id="4" creationId="{4358B4B5-4462-C765-04CE-2551007D2E53}"/>
          </ac:spMkLst>
        </pc:spChg>
        <pc:graphicFrameChg chg="mod modGraphic">
          <ac:chgData name="Cassandra Jones" userId="76b15bd7-c60a-413c-9bb6-0212a897bcd6" providerId="ADAL" clId="{2F548A9F-4E9B-4226-B759-4DBADB28FB9E}" dt="2025-10-14T00:03:26.339" v="156" actId="14100"/>
          <ac:graphicFrameMkLst>
            <pc:docMk/>
            <pc:sldMk cId="204590905" sldId="318"/>
            <ac:graphicFrameMk id="3" creationId="{79DC46B8-0BCD-A4D5-B0E9-9C7ACF55D97C}"/>
          </ac:graphicFrameMkLst>
        </pc:graphicFrameChg>
      </pc:sldChg>
      <pc:sldChg chg="ord">
        <pc:chgData name="Cassandra Jones" userId="76b15bd7-c60a-413c-9bb6-0212a897bcd6" providerId="ADAL" clId="{2F548A9F-4E9B-4226-B759-4DBADB28FB9E}" dt="2025-10-14T11:21:11.159" v="797"/>
        <pc:sldMkLst>
          <pc:docMk/>
          <pc:sldMk cId="3864947827" sldId="319"/>
        </pc:sldMkLst>
      </pc:sldChg>
      <pc:sldChg chg="ord">
        <pc:chgData name="Cassandra Jones" userId="76b15bd7-c60a-413c-9bb6-0212a897bcd6" providerId="ADAL" clId="{2F548A9F-4E9B-4226-B759-4DBADB28FB9E}" dt="2025-10-14T11:21:21.420" v="799"/>
        <pc:sldMkLst>
          <pc:docMk/>
          <pc:sldMk cId="1662018266" sldId="320"/>
        </pc:sldMkLst>
      </pc:sldChg>
      <pc:sldChg chg="modSp mod">
        <pc:chgData name="Cassandra Jones" userId="76b15bd7-c60a-413c-9bb6-0212a897bcd6" providerId="ADAL" clId="{2F548A9F-4E9B-4226-B759-4DBADB28FB9E}" dt="2025-10-13T23:46:59.455" v="17" actId="20577"/>
        <pc:sldMkLst>
          <pc:docMk/>
          <pc:sldMk cId="1286847315" sldId="325"/>
        </pc:sldMkLst>
        <pc:spChg chg="mod">
          <ac:chgData name="Cassandra Jones" userId="76b15bd7-c60a-413c-9bb6-0212a897bcd6" providerId="ADAL" clId="{2F548A9F-4E9B-4226-B759-4DBADB28FB9E}" dt="2025-10-13T23:46:59.455" v="17" actId="20577"/>
          <ac:spMkLst>
            <pc:docMk/>
            <pc:sldMk cId="1286847315" sldId="325"/>
            <ac:spMk id="6" creationId="{BDF59AEC-A67E-BCB7-AAD3-0066FA3F1269}"/>
          </ac:spMkLst>
        </pc:spChg>
      </pc:sldChg>
      <pc:sldChg chg="addSp modSp mod">
        <pc:chgData name="Cassandra Jones" userId="76b15bd7-c60a-413c-9bb6-0212a897bcd6" providerId="ADAL" clId="{2F548A9F-4E9B-4226-B759-4DBADB28FB9E}" dt="2025-10-14T01:32:48.371" v="205" actId="1076"/>
        <pc:sldMkLst>
          <pc:docMk/>
          <pc:sldMk cId="3086899964" sldId="330"/>
        </pc:sldMkLst>
        <pc:spChg chg="add mod">
          <ac:chgData name="Cassandra Jones" userId="76b15bd7-c60a-413c-9bb6-0212a897bcd6" providerId="ADAL" clId="{2F548A9F-4E9B-4226-B759-4DBADB28FB9E}" dt="2025-10-14T01:32:48.371" v="205" actId="1076"/>
          <ac:spMkLst>
            <pc:docMk/>
            <pc:sldMk cId="3086899964" sldId="330"/>
            <ac:spMk id="3" creationId="{660A787D-E968-1060-D142-B5524559331B}"/>
          </ac:spMkLst>
        </pc:spChg>
        <pc:spChg chg="mod">
          <ac:chgData name="Cassandra Jones" userId="76b15bd7-c60a-413c-9bb6-0212a897bcd6" providerId="ADAL" clId="{2F548A9F-4E9B-4226-B759-4DBADB28FB9E}" dt="2025-10-14T01:32:34.790" v="202" actId="1076"/>
          <ac:spMkLst>
            <pc:docMk/>
            <pc:sldMk cId="3086899964" sldId="330"/>
            <ac:spMk id="4" creationId="{BBDB812B-8B97-7104-1D41-32DC67F040A9}"/>
          </ac:spMkLst>
        </pc:spChg>
      </pc:sldChg>
      <pc:sldChg chg="delSp del mod">
        <pc:chgData name="Cassandra Jones" userId="76b15bd7-c60a-413c-9bb6-0212a897bcd6" providerId="ADAL" clId="{2F548A9F-4E9B-4226-B759-4DBADB28FB9E}" dt="2025-10-14T01:32:50.640" v="206" actId="47"/>
        <pc:sldMkLst>
          <pc:docMk/>
          <pc:sldMk cId="428398342" sldId="331"/>
        </pc:sldMkLst>
      </pc:sldChg>
      <pc:sldChg chg="modSp mod ord">
        <pc:chgData name="Cassandra Jones" userId="76b15bd7-c60a-413c-9bb6-0212a897bcd6" providerId="ADAL" clId="{2F548A9F-4E9B-4226-B759-4DBADB28FB9E}" dt="2025-10-14T11:39:34.601" v="1860"/>
        <pc:sldMkLst>
          <pc:docMk/>
          <pc:sldMk cId="3476793083" sldId="338"/>
        </pc:sldMkLst>
        <pc:spChg chg="mod">
          <ac:chgData name="Cassandra Jones" userId="76b15bd7-c60a-413c-9bb6-0212a897bcd6" providerId="ADAL" clId="{2F548A9F-4E9B-4226-B759-4DBADB28FB9E}" dt="2025-10-14T11:22:36.354" v="857" actId="27636"/>
          <ac:spMkLst>
            <pc:docMk/>
            <pc:sldMk cId="3476793083" sldId="338"/>
            <ac:spMk id="2" creationId="{8A9D0459-D3A6-60E4-B413-84D1C9526898}"/>
          </ac:spMkLst>
        </pc:spChg>
        <pc:spChg chg="mod">
          <ac:chgData name="Cassandra Jones" userId="76b15bd7-c60a-413c-9bb6-0212a897bcd6" providerId="ADAL" clId="{2F548A9F-4E9B-4226-B759-4DBADB28FB9E}" dt="2025-10-14T11:39:23.858" v="1858" actId="20577"/>
          <ac:spMkLst>
            <pc:docMk/>
            <pc:sldMk cId="3476793083" sldId="338"/>
            <ac:spMk id="3" creationId="{C0C99AC2-B0A8-7FE8-CA01-A005F2ECB1D3}"/>
          </ac:spMkLst>
        </pc:spChg>
      </pc:sldChg>
      <pc:sldChg chg="addSp delSp modSp add mod">
        <pc:chgData name="Cassandra Jones" userId="76b15bd7-c60a-413c-9bb6-0212a897bcd6" providerId="ADAL" clId="{2F548A9F-4E9B-4226-B759-4DBADB28FB9E}" dt="2025-10-14T02:34:35.159" v="787" actId="1076"/>
        <pc:sldMkLst>
          <pc:docMk/>
          <pc:sldMk cId="927116489" sldId="343"/>
        </pc:sldMkLst>
        <pc:spChg chg="mod">
          <ac:chgData name="Cassandra Jones" userId="76b15bd7-c60a-413c-9bb6-0212a897bcd6" providerId="ADAL" clId="{2F548A9F-4E9B-4226-B759-4DBADB28FB9E}" dt="2025-10-14T02:33:54.437" v="783" actId="14100"/>
          <ac:spMkLst>
            <pc:docMk/>
            <pc:sldMk cId="927116489" sldId="343"/>
            <ac:spMk id="2" creationId="{E7AFDA69-9961-E2CC-C6B7-3E589888D076}"/>
          </ac:spMkLst>
        </pc:spChg>
        <pc:spChg chg="mod">
          <ac:chgData name="Cassandra Jones" userId="76b15bd7-c60a-413c-9bb6-0212a897bcd6" providerId="ADAL" clId="{2F548A9F-4E9B-4226-B759-4DBADB28FB9E}" dt="2025-10-14T02:32:00.861" v="772" actId="14100"/>
          <ac:spMkLst>
            <pc:docMk/>
            <pc:sldMk cId="927116489" sldId="343"/>
            <ac:spMk id="3" creationId="{248239C5-E282-A2C0-46D1-6B343DA6B215}"/>
          </ac:spMkLst>
        </pc:spChg>
        <pc:spChg chg="add mod">
          <ac:chgData name="Cassandra Jones" userId="76b15bd7-c60a-413c-9bb6-0212a897bcd6" providerId="ADAL" clId="{2F548A9F-4E9B-4226-B759-4DBADB28FB9E}" dt="2025-10-14T02:28:18.365" v="643" actId="14100"/>
          <ac:spMkLst>
            <pc:docMk/>
            <pc:sldMk cId="927116489" sldId="343"/>
            <ac:spMk id="12" creationId="{58D35186-2D94-A2A7-9839-4BE3B9D0760E}"/>
          </ac:spMkLst>
        </pc:spChg>
        <pc:picChg chg="mod modCrop">
          <ac:chgData name="Cassandra Jones" userId="76b15bd7-c60a-413c-9bb6-0212a897bcd6" providerId="ADAL" clId="{2F548A9F-4E9B-4226-B759-4DBADB28FB9E}" dt="2025-10-14T02:34:35.159" v="787" actId="1076"/>
          <ac:picMkLst>
            <pc:docMk/>
            <pc:sldMk cId="927116489" sldId="343"/>
            <ac:picMk id="6" creationId="{137728C3-4240-9C44-310C-6D187EA08FEE}"/>
          </ac:picMkLst>
        </pc:picChg>
        <pc:picChg chg="mod modCrop">
          <ac:chgData name="Cassandra Jones" userId="76b15bd7-c60a-413c-9bb6-0212a897bcd6" providerId="ADAL" clId="{2F548A9F-4E9B-4226-B759-4DBADB28FB9E}" dt="2025-10-14T02:34:30.753" v="786" actId="1076"/>
          <ac:picMkLst>
            <pc:docMk/>
            <pc:sldMk cId="927116489" sldId="343"/>
            <ac:picMk id="7" creationId="{E218EB5A-DD5F-26BA-C9BC-DC412F4DEFC8}"/>
          </ac:picMkLst>
        </pc:picChg>
      </pc:sldChg>
      <pc:sldChg chg="modSp new del mod">
        <pc:chgData name="Cassandra Jones" userId="76b15bd7-c60a-413c-9bb6-0212a897bcd6" providerId="ADAL" clId="{2F548A9F-4E9B-4226-B759-4DBADB28FB9E}" dt="2025-10-14T02:12:14.718" v="222" actId="47"/>
        <pc:sldMkLst>
          <pc:docMk/>
          <pc:sldMk cId="1099559935" sldId="343"/>
        </pc:sldMkLst>
      </pc:sldChg>
      <pc:sldChg chg="add">
        <pc:chgData name="Cassandra Jones" userId="76b15bd7-c60a-413c-9bb6-0212a897bcd6" providerId="ADAL" clId="{2F548A9F-4E9B-4226-B759-4DBADB28FB9E}" dt="2025-10-14T11:20:58.203" v="795" actId="2890"/>
        <pc:sldMkLst>
          <pc:docMk/>
          <pc:sldMk cId="3265134233" sldId="344"/>
        </pc:sldMkLst>
      </pc:sldChg>
      <pc:sldChg chg="modSp add mod">
        <pc:chgData name="Cassandra Jones" userId="76b15bd7-c60a-413c-9bb6-0212a897bcd6" providerId="ADAL" clId="{2F548A9F-4E9B-4226-B759-4DBADB28FB9E}" dt="2025-10-14T11:40:05.749" v="1927" actId="20577"/>
        <pc:sldMkLst>
          <pc:docMk/>
          <pc:sldMk cId="567844586" sldId="345"/>
        </pc:sldMkLst>
        <pc:spChg chg="mod">
          <ac:chgData name="Cassandra Jones" userId="76b15bd7-c60a-413c-9bb6-0212a897bcd6" providerId="ADAL" clId="{2F548A9F-4E9B-4226-B759-4DBADB28FB9E}" dt="2025-10-14T11:40:05.749" v="1927" actId="20577"/>
          <ac:spMkLst>
            <pc:docMk/>
            <pc:sldMk cId="567844586" sldId="345"/>
            <ac:spMk id="3" creationId="{3F0712EA-A8CB-5078-940D-D17111278131}"/>
          </ac:spMkLst>
        </pc:spChg>
      </pc:sldChg>
      <pc:sldChg chg="modSp add mod">
        <pc:chgData name="Cassandra Jones" userId="76b15bd7-c60a-413c-9bb6-0212a897bcd6" providerId="ADAL" clId="{2F548A9F-4E9B-4226-B759-4DBADB28FB9E}" dt="2025-10-14T13:32:57.962" v="2405" actId="20577"/>
        <pc:sldMkLst>
          <pc:docMk/>
          <pc:sldMk cId="1855328409" sldId="346"/>
        </pc:sldMkLst>
        <pc:spChg chg="mod">
          <ac:chgData name="Cassandra Jones" userId="76b15bd7-c60a-413c-9bb6-0212a897bcd6" providerId="ADAL" clId="{2F548A9F-4E9B-4226-B759-4DBADB28FB9E}" dt="2025-10-14T13:32:57.962" v="2405" actId="20577"/>
          <ac:spMkLst>
            <pc:docMk/>
            <pc:sldMk cId="1855328409" sldId="346"/>
            <ac:spMk id="3" creationId="{03B1734F-7AA4-2A3F-F402-95C8CA0B0E9F}"/>
          </ac:spMkLst>
        </pc:spChg>
      </pc:sldChg>
      <pc:sldChg chg="add">
        <pc:chgData name="Cassandra Jones" userId="76b15bd7-c60a-413c-9bb6-0212a897bcd6" providerId="ADAL" clId="{2F548A9F-4E9B-4226-B759-4DBADB28FB9E}" dt="2025-10-14T13:34:44.962" v="2406" actId="2890"/>
        <pc:sldMkLst>
          <pc:docMk/>
          <pc:sldMk cId="1331572378" sldId="347"/>
        </pc:sldMkLst>
      </pc:sldChg>
    </pc:docChg>
  </pc:docChgLst>
  <pc:docChgLst>
    <pc:chgData name="Jenna Colagiacomi" userId="71ba9731-d5d2-4063-8961-a6a76992b475" providerId="ADAL" clId="{2B40E024-9C4D-4944-8C17-195885CD49C7}"/>
    <pc:docChg chg="modSld">
      <pc:chgData name="Jenna Colagiacomi" userId="71ba9731-d5d2-4063-8961-a6a76992b475" providerId="ADAL" clId="{2B40E024-9C4D-4944-8C17-195885CD49C7}" dt="2025-10-14T13:13:36.368" v="17" actId="14100"/>
      <pc:docMkLst>
        <pc:docMk/>
      </pc:docMkLst>
      <pc:sldChg chg="modSp mod">
        <pc:chgData name="Jenna Colagiacomi" userId="71ba9731-d5d2-4063-8961-a6a76992b475" providerId="ADAL" clId="{2B40E024-9C4D-4944-8C17-195885CD49C7}" dt="2025-10-14T13:13:36.368" v="17" actId="14100"/>
        <pc:sldMkLst>
          <pc:docMk/>
          <pc:sldMk cId="2233391020" sldId="257"/>
        </pc:sldMkLst>
        <pc:spChg chg="mod">
          <ac:chgData name="Jenna Colagiacomi" userId="71ba9731-d5d2-4063-8961-a6a76992b475" providerId="ADAL" clId="{2B40E024-9C4D-4944-8C17-195885CD49C7}" dt="2025-10-14T13:13:36.368" v="17" actId="14100"/>
          <ac:spMkLst>
            <pc:docMk/>
            <pc:sldMk cId="2233391020" sldId="257"/>
            <ac:spMk id="3" creationId="{193CA132-7D5D-4211-B55D-004BEBAF221D}"/>
          </ac:spMkLst>
        </pc:spChg>
      </pc:sldChg>
    </pc:docChg>
  </pc:docChgLst>
  <pc:docChgLst>
    <pc:chgData name="Cassandra Jones" userId="76b15bd7-c60a-413c-9bb6-0212a897bcd6" providerId="ADAL" clId="{C4CE6347-FD20-49E7-BEDA-093E385A5A5B}"/>
    <pc:docChg chg="undo custSel modSld">
      <pc:chgData name="Cassandra Jones" userId="76b15bd7-c60a-413c-9bb6-0212a897bcd6" providerId="ADAL" clId="{C4CE6347-FD20-49E7-BEDA-093E385A5A5B}" dt="2025-05-08T14:40:50.111" v="213" actId="20577"/>
      <pc:docMkLst>
        <pc:docMk/>
      </pc:docMkLst>
      <pc:sldChg chg="modSp mod">
        <pc:chgData name="Cassandra Jones" userId="76b15bd7-c60a-413c-9bb6-0212a897bcd6" providerId="ADAL" clId="{C4CE6347-FD20-49E7-BEDA-093E385A5A5B}" dt="2025-05-08T14:28:12.071" v="49" actId="20577"/>
        <pc:sldMkLst>
          <pc:docMk/>
          <pc:sldMk cId="2233391020" sldId="257"/>
        </pc:sldMkLst>
      </pc:sldChg>
      <pc:sldChg chg="modSp mod">
        <pc:chgData name="Cassandra Jones" userId="76b15bd7-c60a-413c-9bb6-0212a897bcd6" providerId="ADAL" clId="{C4CE6347-FD20-49E7-BEDA-093E385A5A5B}" dt="2025-05-08T14:40:50.111" v="213" actId="20577"/>
        <pc:sldMkLst>
          <pc:docMk/>
          <pc:sldMk cId="850743011" sldId="264"/>
        </pc:sldMkLst>
      </pc:sldChg>
      <pc:sldChg chg="addSp delSp modSp mod">
        <pc:chgData name="Cassandra Jones" userId="76b15bd7-c60a-413c-9bb6-0212a897bcd6" providerId="ADAL" clId="{C4CE6347-FD20-49E7-BEDA-093E385A5A5B}" dt="2025-05-08T14:33:32.259" v="171" actId="1076"/>
        <pc:sldMkLst>
          <pc:docMk/>
          <pc:sldMk cId="3553354324" sldId="285"/>
        </pc:sldMkLst>
      </pc:sldChg>
      <pc:sldChg chg="modSp mod">
        <pc:chgData name="Cassandra Jones" userId="76b15bd7-c60a-413c-9bb6-0212a897bcd6" providerId="ADAL" clId="{C4CE6347-FD20-49E7-BEDA-093E385A5A5B}" dt="2025-05-08T14:36:17.763" v="177" actId="20577"/>
        <pc:sldMkLst>
          <pc:docMk/>
          <pc:sldMk cId="3086899964" sldId="33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3.xml.rels><?xml version="1.0" encoding="UTF-8" standalone="yes"?>
<Relationships xmlns="http://schemas.openxmlformats.org/package/2006/relationships"><Relationship Id="rId1" Type="http://schemas.openxmlformats.org/officeDocument/2006/relationships/hyperlink" Target="mailto:coordinated.assessment@co.Middlesex.nj.us"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1" Type="http://schemas.openxmlformats.org/officeDocument/2006/relationships/hyperlink" Target="mailto:coordinated.assessment@co.Middlesex.nj.u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1AEBE-DBA8-4804-B2F2-5E13D42B37C4}"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1ABF130A-F06E-44B3-BB5E-37650510DF9A}">
      <dgm:prSet/>
      <dgm:spPr/>
      <dgm:t>
        <a:bodyPr/>
        <a:lstStyle/>
        <a:p>
          <a:pPr>
            <a:lnSpc>
              <a:spcPct val="100000"/>
            </a:lnSpc>
            <a:defRPr b="1"/>
          </a:pPr>
          <a:r>
            <a:rPr lang="en-US" b="1"/>
            <a:t>Increased Efficiency:</a:t>
          </a:r>
          <a:endParaRPr lang="en-US"/>
        </a:p>
      </dgm:t>
    </dgm:pt>
    <dgm:pt modelId="{C1748B36-A09A-40F2-B4C3-F312AC152BCE}" type="parTrans" cxnId="{4FBF5B73-5A86-4158-9AA1-C755541D629D}">
      <dgm:prSet/>
      <dgm:spPr/>
      <dgm:t>
        <a:bodyPr/>
        <a:lstStyle/>
        <a:p>
          <a:endParaRPr lang="en-US"/>
        </a:p>
      </dgm:t>
    </dgm:pt>
    <dgm:pt modelId="{304C4B8F-66EA-4FED-A246-21B99CC1D29B}" type="sibTrans" cxnId="{4FBF5B73-5A86-4158-9AA1-C755541D629D}">
      <dgm:prSet/>
      <dgm:spPr/>
      <dgm:t>
        <a:bodyPr/>
        <a:lstStyle/>
        <a:p>
          <a:endParaRPr lang="en-US"/>
        </a:p>
      </dgm:t>
    </dgm:pt>
    <dgm:pt modelId="{64A26630-366C-447A-B2B0-1B02D41CF826}">
      <dgm:prSet custT="1"/>
      <dgm:spPr/>
      <dgm:t>
        <a:bodyPr/>
        <a:lstStyle/>
        <a:p>
          <a:pPr>
            <a:lnSpc>
              <a:spcPct val="100000"/>
            </a:lnSpc>
          </a:pPr>
          <a:r>
            <a:rPr lang="en-US" sz="1400"/>
            <a:t>Streamline the response to housing-related crisis for quicker and more effective outcomes</a:t>
          </a:r>
          <a:r>
            <a:rPr lang="en-US" sz="1100"/>
            <a:t>.</a:t>
          </a:r>
        </a:p>
      </dgm:t>
    </dgm:pt>
    <dgm:pt modelId="{3B8A4960-EE03-4873-9E6D-32318D6385A5}" type="parTrans" cxnId="{58FE8D9C-C372-47C5-90C7-B272905A1D27}">
      <dgm:prSet/>
      <dgm:spPr/>
      <dgm:t>
        <a:bodyPr/>
        <a:lstStyle/>
        <a:p>
          <a:endParaRPr lang="en-US"/>
        </a:p>
      </dgm:t>
    </dgm:pt>
    <dgm:pt modelId="{D338F940-04E6-4DF6-A8EA-1C0D36CE64B3}" type="sibTrans" cxnId="{58FE8D9C-C372-47C5-90C7-B272905A1D27}">
      <dgm:prSet/>
      <dgm:spPr/>
      <dgm:t>
        <a:bodyPr/>
        <a:lstStyle/>
        <a:p>
          <a:endParaRPr lang="en-US"/>
        </a:p>
      </dgm:t>
    </dgm:pt>
    <dgm:pt modelId="{AAE14D73-70E6-4CAC-A56E-C9888D387DE5}">
      <dgm:prSet/>
      <dgm:spPr/>
      <dgm:t>
        <a:bodyPr/>
        <a:lstStyle/>
        <a:p>
          <a:pPr>
            <a:lnSpc>
              <a:spcPct val="100000"/>
            </a:lnSpc>
            <a:defRPr b="1"/>
          </a:pPr>
          <a:r>
            <a:rPr lang="en-US" b="1"/>
            <a:t>Improved Fairness:</a:t>
          </a:r>
          <a:endParaRPr lang="en-US"/>
        </a:p>
      </dgm:t>
    </dgm:pt>
    <dgm:pt modelId="{35F1D1E7-C8DA-4E6B-A0FD-DCFBC10EEDE1}" type="parTrans" cxnId="{C003A6B8-6CCF-4AF8-BA6E-B08A7E14C4F9}">
      <dgm:prSet/>
      <dgm:spPr/>
      <dgm:t>
        <a:bodyPr/>
        <a:lstStyle/>
        <a:p>
          <a:endParaRPr lang="en-US"/>
        </a:p>
      </dgm:t>
    </dgm:pt>
    <dgm:pt modelId="{9397DBB6-278F-4F24-86F8-656CD64ED8BF}" type="sibTrans" cxnId="{C003A6B8-6CCF-4AF8-BA6E-B08A7E14C4F9}">
      <dgm:prSet/>
      <dgm:spPr/>
      <dgm:t>
        <a:bodyPr/>
        <a:lstStyle/>
        <a:p>
          <a:endParaRPr lang="en-US"/>
        </a:p>
      </dgm:t>
    </dgm:pt>
    <dgm:pt modelId="{37E8E983-356E-4F47-A7AD-7057C7511D84}">
      <dgm:prSet custT="1"/>
      <dgm:spPr/>
      <dgm:t>
        <a:bodyPr/>
        <a:lstStyle/>
        <a:p>
          <a:pPr>
            <a:lnSpc>
              <a:spcPct val="100000"/>
            </a:lnSpc>
          </a:pPr>
          <a:r>
            <a:rPr lang="en-US" sz="1400"/>
            <a:t>Ensure fairness in addressing the needs of clients in crisis situations.</a:t>
          </a:r>
        </a:p>
      </dgm:t>
    </dgm:pt>
    <dgm:pt modelId="{B427718C-7120-4240-A0E2-D41A647CCFCF}" type="parTrans" cxnId="{413CE5BD-2B39-47F5-A648-0ECE25144D29}">
      <dgm:prSet/>
      <dgm:spPr/>
      <dgm:t>
        <a:bodyPr/>
        <a:lstStyle/>
        <a:p>
          <a:endParaRPr lang="en-US"/>
        </a:p>
      </dgm:t>
    </dgm:pt>
    <dgm:pt modelId="{83203869-42B6-443E-9FE1-BF39D08AD3B7}" type="sibTrans" cxnId="{413CE5BD-2B39-47F5-A648-0ECE25144D29}">
      <dgm:prSet/>
      <dgm:spPr/>
      <dgm:t>
        <a:bodyPr/>
        <a:lstStyle/>
        <a:p>
          <a:endParaRPr lang="en-US"/>
        </a:p>
      </dgm:t>
    </dgm:pt>
    <dgm:pt modelId="{B94AE681-E462-4D7D-A191-555A05374888}">
      <dgm:prSet/>
      <dgm:spPr/>
      <dgm:t>
        <a:bodyPr/>
        <a:lstStyle/>
        <a:p>
          <a:pPr>
            <a:lnSpc>
              <a:spcPct val="100000"/>
            </a:lnSpc>
            <a:defRPr b="1"/>
          </a:pPr>
          <a:r>
            <a:rPr lang="en-US" b="1"/>
            <a:t>Enhanced Access:</a:t>
          </a:r>
          <a:endParaRPr lang="en-US"/>
        </a:p>
      </dgm:t>
    </dgm:pt>
    <dgm:pt modelId="{1454B3A1-5448-4B5D-B22F-F030AC9D0B7C}" type="parTrans" cxnId="{85A61B03-B24D-45B6-B791-D0574B7D51AF}">
      <dgm:prSet/>
      <dgm:spPr/>
      <dgm:t>
        <a:bodyPr/>
        <a:lstStyle/>
        <a:p>
          <a:endParaRPr lang="en-US"/>
        </a:p>
      </dgm:t>
    </dgm:pt>
    <dgm:pt modelId="{C7485A83-33D9-422D-B38D-FF2108F3A0C9}" type="sibTrans" cxnId="{85A61B03-B24D-45B6-B791-D0574B7D51AF}">
      <dgm:prSet/>
      <dgm:spPr/>
      <dgm:t>
        <a:bodyPr/>
        <a:lstStyle/>
        <a:p>
          <a:endParaRPr lang="en-US"/>
        </a:p>
      </dgm:t>
    </dgm:pt>
    <dgm:pt modelId="{46A4E6E1-78FA-4BF0-B2F7-B6F76EC2D01C}">
      <dgm:prSet custT="1"/>
      <dgm:spPr/>
      <dgm:t>
        <a:bodyPr/>
        <a:lstStyle/>
        <a:p>
          <a:pPr>
            <a:lnSpc>
              <a:spcPct val="100000"/>
            </a:lnSpc>
          </a:pPr>
          <a:r>
            <a:rPr lang="en-US" sz="1400"/>
            <a:t>Increase the ease of access to services and resources for clients facing housing-related challenges.</a:t>
          </a:r>
        </a:p>
      </dgm:t>
    </dgm:pt>
    <dgm:pt modelId="{7421369C-EFFE-4D21-BAAD-A2492A2390AE}" type="parTrans" cxnId="{4976B4BC-7371-4392-AC3E-08EA3B8E4AD7}">
      <dgm:prSet/>
      <dgm:spPr/>
      <dgm:t>
        <a:bodyPr/>
        <a:lstStyle/>
        <a:p>
          <a:endParaRPr lang="en-US"/>
        </a:p>
      </dgm:t>
    </dgm:pt>
    <dgm:pt modelId="{8CBF2ACA-E8D8-4908-8F12-635D23041B15}" type="sibTrans" cxnId="{4976B4BC-7371-4392-AC3E-08EA3B8E4AD7}">
      <dgm:prSet/>
      <dgm:spPr/>
      <dgm:t>
        <a:bodyPr/>
        <a:lstStyle/>
        <a:p>
          <a:endParaRPr lang="en-US"/>
        </a:p>
      </dgm:t>
    </dgm:pt>
    <dgm:pt modelId="{6060840D-ECD3-4590-8865-69CD7CEA0089}">
      <dgm:prSet/>
      <dgm:spPr/>
      <dgm:t>
        <a:bodyPr/>
        <a:lstStyle/>
        <a:p>
          <a:pPr>
            <a:lnSpc>
              <a:spcPct val="100000"/>
            </a:lnSpc>
            <a:defRPr b="1"/>
          </a:pPr>
          <a:r>
            <a:rPr lang="en-US" b="1"/>
            <a:t>Flexibility:</a:t>
          </a:r>
          <a:endParaRPr lang="en-US"/>
        </a:p>
      </dgm:t>
    </dgm:pt>
    <dgm:pt modelId="{0B0665D5-CDB9-46E6-A4FD-AA0E942FDBB6}" type="parTrans" cxnId="{2802AB8B-4C41-43EC-A9E8-39A2BEAF097E}">
      <dgm:prSet/>
      <dgm:spPr/>
      <dgm:t>
        <a:bodyPr/>
        <a:lstStyle/>
        <a:p>
          <a:endParaRPr lang="en-US"/>
        </a:p>
      </dgm:t>
    </dgm:pt>
    <dgm:pt modelId="{FE269EA8-B4AB-4145-9201-66011381C833}" type="sibTrans" cxnId="{2802AB8B-4C41-43EC-A9E8-39A2BEAF097E}">
      <dgm:prSet/>
      <dgm:spPr/>
      <dgm:t>
        <a:bodyPr/>
        <a:lstStyle/>
        <a:p>
          <a:endParaRPr lang="en-US"/>
        </a:p>
      </dgm:t>
    </dgm:pt>
    <dgm:pt modelId="{AEA65242-F7D8-410F-9745-C5A245DEC4CE}">
      <dgm:prSet custT="1"/>
      <dgm:spPr/>
      <dgm:t>
        <a:bodyPr/>
        <a:lstStyle/>
        <a:p>
          <a:pPr>
            <a:lnSpc>
              <a:spcPct val="100000"/>
            </a:lnSpc>
          </a:pPr>
          <a:r>
            <a:rPr lang="en-US" sz="1400"/>
            <a:t>Design the system to be adaptable to various crisis scenarios</a:t>
          </a:r>
          <a:r>
            <a:rPr lang="en-US" sz="1100"/>
            <a:t>.</a:t>
          </a:r>
        </a:p>
      </dgm:t>
    </dgm:pt>
    <dgm:pt modelId="{D2788CD8-CB05-412A-A583-ECBB1EE86A04}" type="parTrans" cxnId="{F4B279C7-26E8-4828-9315-B673D0380C97}">
      <dgm:prSet/>
      <dgm:spPr/>
      <dgm:t>
        <a:bodyPr/>
        <a:lstStyle/>
        <a:p>
          <a:endParaRPr lang="en-US"/>
        </a:p>
      </dgm:t>
    </dgm:pt>
    <dgm:pt modelId="{E0E5284D-3AFC-42D6-A338-6A316908EF1A}" type="sibTrans" cxnId="{F4B279C7-26E8-4828-9315-B673D0380C97}">
      <dgm:prSet/>
      <dgm:spPr/>
      <dgm:t>
        <a:bodyPr/>
        <a:lstStyle/>
        <a:p>
          <a:endParaRPr lang="en-US"/>
        </a:p>
      </dgm:t>
    </dgm:pt>
    <dgm:pt modelId="{B744D7CB-B8A5-422F-87ED-83FE2F274277}">
      <dgm:prSet/>
      <dgm:spPr/>
      <dgm:t>
        <a:bodyPr/>
        <a:lstStyle/>
        <a:p>
          <a:pPr>
            <a:lnSpc>
              <a:spcPct val="100000"/>
            </a:lnSpc>
            <a:defRPr b="1"/>
          </a:pPr>
          <a:r>
            <a:rPr lang="en-US" b="1"/>
            <a:t>Regular Revisitation:</a:t>
          </a:r>
          <a:endParaRPr lang="en-US"/>
        </a:p>
      </dgm:t>
    </dgm:pt>
    <dgm:pt modelId="{BC2BC2B3-F79F-47BC-92A7-2920106E6337}" type="parTrans" cxnId="{9567E4BC-412F-4400-A3C2-959608F73334}">
      <dgm:prSet/>
      <dgm:spPr/>
      <dgm:t>
        <a:bodyPr/>
        <a:lstStyle/>
        <a:p>
          <a:endParaRPr lang="en-US"/>
        </a:p>
      </dgm:t>
    </dgm:pt>
    <dgm:pt modelId="{159C7188-B521-437E-B3C3-E1AA10446FE6}" type="sibTrans" cxnId="{9567E4BC-412F-4400-A3C2-959608F73334}">
      <dgm:prSet/>
      <dgm:spPr/>
      <dgm:t>
        <a:bodyPr/>
        <a:lstStyle/>
        <a:p>
          <a:endParaRPr lang="en-US"/>
        </a:p>
      </dgm:t>
    </dgm:pt>
    <dgm:pt modelId="{661F018A-C7AB-472A-947A-EF21166DAEB7}">
      <dgm:prSet custT="1"/>
      <dgm:spPr/>
      <dgm:t>
        <a:bodyPr/>
        <a:lstStyle/>
        <a:p>
          <a:pPr>
            <a:lnSpc>
              <a:spcPct val="100000"/>
            </a:lnSpc>
          </a:pPr>
          <a:r>
            <a:rPr lang="en-US" sz="1400"/>
            <a:t>Establish a framework for the periodic review and optimization of the coordinated entry system</a:t>
          </a:r>
          <a:r>
            <a:rPr lang="en-US" sz="1100"/>
            <a:t>.</a:t>
          </a:r>
        </a:p>
      </dgm:t>
    </dgm:pt>
    <dgm:pt modelId="{B5CB968B-D329-4875-98D8-9C7F8DA396CA}" type="parTrans" cxnId="{79BDED4B-1ED4-43F0-9D46-24AC796B6FF8}">
      <dgm:prSet/>
      <dgm:spPr/>
      <dgm:t>
        <a:bodyPr/>
        <a:lstStyle/>
        <a:p>
          <a:endParaRPr lang="en-US"/>
        </a:p>
      </dgm:t>
    </dgm:pt>
    <dgm:pt modelId="{CBDD1B03-8F73-449F-BB60-A428B95FB04A}" type="sibTrans" cxnId="{79BDED4B-1ED4-43F0-9D46-24AC796B6FF8}">
      <dgm:prSet/>
      <dgm:spPr/>
      <dgm:t>
        <a:bodyPr/>
        <a:lstStyle/>
        <a:p>
          <a:endParaRPr lang="en-US"/>
        </a:p>
      </dgm:t>
    </dgm:pt>
    <dgm:pt modelId="{00E2D364-A2FE-461F-918C-CDA3450C2453}">
      <dgm:prSet/>
      <dgm:spPr/>
      <dgm:t>
        <a:bodyPr/>
        <a:lstStyle/>
        <a:p>
          <a:pPr>
            <a:lnSpc>
              <a:spcPct val="100000"/>
            </a:lnSpc>
          </a:pPr>
          <a:endParaRPr lang="en-US"/>
        </a:p>
      </dgm:t>
    </dgm:pt>
    <dgm:pt modelId="{5624D094-CD82-4CF7-8E3E-46468E619846}" type="parTrans" cxnId="{242F59E8-FAD9-4845-9055-D7D1C934FFFC}">
      <dgm:prSet/>
      <dgm:spPr/>
      <dgm:t>
        <a:bodyPr/>
        <a:lstStyle/>
        <a:p>
          <a:endParaRPr lang="en-US"/>
        </a:p>
      </dgm:t>
    </dgm:pt>
    <dgm:pt modelId="{8EC0BC00-AF8C-4413-B88A-72E457F6786D}" type="sibTrans" cxnId="{242F59E8-FAD9-4845-9055-D7D1C934FFFC}">
      <dgm:prSet/>
      <dgm:spPr/>
      <dgm:t>
        <a:bodyPr/>
        <a:lstStyle/>
        <a:p>
          <a:endParaRPr lang="en-US"/>
        </a:p>
      </dgm:t>
    </dgm:pt>
    <dgm:pt modelId="{458501F4-5CC1-4609-B8DE-DD2618D4E27C}">
      <dgm:prSet custT="1"/>
      <dgm:spPr/>
      <dgm:t>
        <a:bodyPr/>
        <a:lstStyle/>
        <a:p>
          <a:pPr>
            <a:lnSpc>
              <a:spcPct val="100000"/>
            </a:lnSpc>
          </a:pPr>
          <a:r>
            <a:rPr lang="en-US" sz="1400"/>
            <a:t>.</a:t>
          </a:r>
        </a:p>
      </dgm:t>
    </dgm:pt>
    <dgm:pt modelId="{9D4C8FB6-5207-41EB-8B9F-2CE5E60F8BA1}" type="parTrans" cxnId="{D87D4570-2090-41BE-A4DD-56F507E18027}">
      <dgm:prSet/>
      <dgm:spPr/>
      <dgm:t>
        <a:bodyPr/>
        <a:lstStyle/>
        <a:p>
          <a:endParaRPr lang="en-US"/>
        </a:p>
      </dgm:t>
    </dgm:pt>
    <dgm:pt modelId="{085D0400-E260-4FA3-963A-7611A633A39B}" type="sibTrans" cxnId="{D87D4570-2090-41BE-A4DD-56F507E18027}">
      <dgm:prSet/>
      <dgm:spPr/>
      <dgm:t>
        <a:bodyPr/>
        <a:lstStyle/>
        <a:p>
          <a:endParaRPr lang="en-US"/>
        </a:p>
      </dgm:t>
    </dgm:pt>
    <dgm:pt modelId="{2AB3AA80-5971-4B0C-89E5-4F7E469B6D53}">
      <dgm:prSet/>
      <dgm:spPr/>
      <dgm:t>
        <a:bodyPr/>
        <a:lstStyle/>
        <a:p>
          <a:pPr>
            <a:lnSpc>
              <a:spcPct val="100000"/>
            </a:lnSpc>
            <a:defRPr b="1"/>
          </a:pPr>
          <a:r>
            <a:rPr lang="en-US" b="1"/>
            <a:t>Driving Change Using Data:</a:t>
          </a:r>
          <a:endParaRPr lang="en-US"/>
        </a:p>
      </dgm:t>
    </dgm:pt>
    <dgm:pt modelId="{303ACAE1-5E18-4639-848B-CEE6512A026B}" type="parTrans" cxnId="{5B595994-E915-4E5D-8DD7-79A7CB5E15B7}">
      <dgm:prSet/>
      <dgm:spPr/>
      <dgm:t>
        <a:bodyPr/>
        <a:lstStyle/>
        <a:p>
          <a:endParaRPr lang="en-US"/>
        </a:p>
      </dgm:t>
    </dgm:pt>
    <dgm:pt modelId="{ADA7F8FA-6982-4B25-9791-6388AB88E10B}" type="sibTrans" cxnId="{5B595994-E915-4E5D-8DD7-79A7CB5E15B7}">
      <dgm:prSet/>
      <dgm:spPr/>
      <dgm:t>
        <a:bodyPr/>
        <a:lstStyle/>
        <a:p>
          <a:endParaRPr lang="en-US"/>
        </a:p>
      </dgm:t>
    </dgm:pt>
    <dgm:pt modelId="{61460F04-6316-47D6-95DE-EE0445C82E70}">
      <dgm:prSet custT="1"/>
      <dgm:spPr/>
      <dgm:t>
        <a:bodyPr/>
        <a:lstStyle/>
        <a:p>
          <a:pPr>
            <a:lnSpc>
              <a:spcPct val="100000"/>
            </a:lnSpc>
          </a:pPr>
          <a:r>
            <a:rPr lang="en-US" sz="1400" b="0" i="0">
              <a:solidFill>
                <a:srgbClr val="0F0F0F"/>
              </a:solidFill>
              <a:effectLst/>
              <a:latin typeface="Söhne"/>
            </a:rPr>
            <a:t>Use data collection to strengthen our response to homelessness. Identify gaps and needs and strategically advocate for programs and enhanced community support.</a:t>
          </a:r>
          <a:endParaRPr lang="en-US" sz="1400"/>
        </a:p>
      </dgm:t>
    </dgm:pt>
    <dgm:pt modelId="{7C5D2158-3CB6-4D13-B7BE-204BA95FC720}" type="parTrans" cxnId="{4C65A4C4-4577-42C5-8B2C-61ED2EEA6CC4}">
      <dgm:prSet/>
      <dgm:spPr/>
      <dgm:t>
        <a:bodyPr/>
        <a:lstStyle/>
        <a:p>
          <a:endParaRPr lang="en-US"/>
        </a:p>
      </dgm:t>
    </dgm:pt>
    <dgm:pt modelId="{7B5211A7-6484-436D-A811-BB4BE9A5F42E}" type="sibTrans" cxnId="{4C65A4C4-4577-42C5-8B2C-61ED2EEA6CC4}">
      <dgm:prSet/>
      <dgm:spPr/>
      <dgm:t>
        <a:bodyPr/>
        <a:lstStyle/>
        <a:p>
          <a:endParaRPr lang="en-US"/>
        </a:p>
      </dgm:t>
    </dgm:pt>
    <dgm:pt modelId="{B979374F-0943-4751-BDB4-F72453B0E916}" type="pres">
      <dgm:prSet presAssocID="{5FC1AEBE-DBA8-4804-B2F2-5E13D42B37C4}" presName="root" presStyleCnt="0">
        <dgm:presLayoutVars>
          <dgm:dir/>
          <dgm:resizeHandles val="exact"/>
        </dgm:presLayoutVars>
      </dgm:prSet>
      <dgm:spPr/>
    </dgm:pt>
    <dgm:pt modelId="{04252418-9845-476E-9E01-7EB9C2C9C39C}" type="pres">
      <dgm:prSet presAssocID="{1ABF130A-F06E-44B3-BB5E-37650510DF9A}" presName="compNode" presStyleCnt="0"/>
      <dgm:spPr/>
    </dgm:pt>
    <dgm:pt modelId="{5F430A3F-57F0-4376-8299-9DC8E7058C9F}" type="pres">
      <dgm:prSet presAssocID="{1ABF130A-F06E-44B3-BB5E-37650510DF9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1E854AED-EB75-4916-8CB3-6750CC685502}" type="pres">
      <dgm:prSet presAssocID="{1ABF130A-F06E-44B3-BB5E-37650510DF9A}" presName="iconSpace" presStyleCnt="0"/>
      <dgm:spPr/>
    </dgm:pt>
    <dgm:pt modelId="{EDF7870C-D847-49AE-92DF-AF6CD810043A}" type="pres">
      <dgm:prSet presAssocID="{1ABF130A-F06E-44B3-BB5E-37650510DF9A}" presName="parTx" presStyleLbl="revTx" presStyleIdx="0" presStyleCnt="12">
        <dgm:presLayoutVars>
          <dgm:chMax val="0"/>
          <dgm:chPref val="0"/>
        </dgm:presLayoutVars>
      </dgm:prSet>
      <dgm:spPr/>
    </dgm:pt>
    <dgm:pt modelId="{D15E1AF0-7DBD-4E8E-A4C8-22D271C9334A}" type="pres">
      <dgm:prSet presAssocID="{1ABF130A-F06E-44B3-BB5E-37650510DF9A}" presName="txSpace" presStyleCnt="0"/>
      <dgm:spPr/>
    </dgm:pt>
    <dgm:pt modelId="{27233170-DE12-4304-9BEB-2837C8C80F08}" type="pres">
      <dgm:prSet presAssocID="{1ABF130A-F06E-44B3-BB5E-37650510DF9A}" presName="desTx" presStyleLbl="revTx" presStyleIdx="1" presStyleCnt="12">
        <dgm:presLayoutVars/>
      </dgm:prSet>
      <dgm:spPr/>
    </dgm:pt>
    <dgm:pt modelId="{974609E3-2D50-460B-927A-833C2A6EE33D}" type="pres">
      <dgm:prSet presAssocID="{304C4B8F-66EA-4FED-A246-21B99CC1D29B}" presName="sibTrans" presStyleCnt="0"/>
      <dgm:spPr/>
    </dgm:pt>
    <dgm:pt modelId="{AA7BCB41-6B9D-421F-8944-5D387DB7BE36}" type="pres">
      <dgm:prSet presAssocID="{AAE14D73-70E6-4CAC-A56E-C9888D387DE5}" presName="compNode" presStyleCnt="0"/>
      <dgm:spPr/>
    </dgm:pt>
    <dgm:pt modelId="{78469AE0-36D2-4DE3-8FA3-D15CA18A0615}" type="pres">
      <dgm:prSet presAssocID="{AAE14D73-70E6-4CAC-A56E-C9888D387DE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43A18C9-50F5-4EB1-B1E3-1FAFE3891484}" type="pres">
      <dgm:prSet presAssocID="{AAE14D73-70E6-4CAC-A56E-C9888D387DE5}" presName="iconSpace" presStyleCnt="0"/>
      <dgm:spPr/>
    </dgm:pt>
    <dgm:pt modelId="{E82E6C4A-1FAC-44F1-9B0C-ACB04D4C93C3}" type="pres">
      <dgm:prSet presAssocID="{AAE14D73-70E6-4CAC-A56E-C9888D387DE5}" presName="parTx" presStyleLbl="revTx" presStyleIdx="2" presStyleCnt="12">
        <dgm:presLayoutVars>
          <dgm:chMax val="0"/>
          <dgm:chPref val="0"/>
        </dgm:presLayoutVars>
      </dgm:prSet>
      <dgm:spPr/>
    </dgm:pt>
    <dgm:pt modelId="{F8B83C83-0F26-4E00-93AD-EA4522D71181}" type="pres">
      <dgm:prSet presAssocID="{AAE14D73-70E6-4CAC-A56E-C9888D387DE5}" presName="txSpace" presStyleCnt="0"/>
      <dgm:spPr/>
    </dgm:pt>
    <dgm:pt modelId="{8B1B3360-9544-4488-9FA0-594538EA48C6}" type="pres">
      <dgm:prSet presAssocID="{AAE14D73-70E6-4CAC-A56E-C9888D387DE5}" presName="desTx" presStyleLbl="revTx" presStyleIdx="3" presStyleCnt="12">
        <dgm:presLayoutVars/>
      </dgm:prSet>
      <dgm:spPr/>
    </dgm:pt>
    <dgm:pt modelId="{24AAD6E3-B649-44A0-9EF2-A72EF4BEC594}" type="pres">
      <dgm:prSet presAssocID="{9397DBB6-278F-4F24-86F8-656CD64ED8BF}" presName="sibTrans" presStyleCnt="0"/>
      <dgm:spPr/>
    </dgm:pt>
    <dgm:pt modelId="{CBC2350A-EA45-405A-A605-4F555F9EA3BF}" type="pres">
      <dgm:prSet presAssocID="{B94AE681-E462-4D7D-A191-555A05374888}" presName="compNode" presStyleCnt="0"/>
      <dgm:spPr/>
    </dgm:pt>
    <dgm:pt modelId="{626FD8B4-551C-45F4-A1A9-E544FC2E55B9}" type="pres">
      <dgm:prSet presAssocID="{B94AE681-E462-4D7D-A191-555A0537488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F3C318F7-47BF-48B0-9D19-1C16AF8C95E5}" type="pres">
      <dgm:prSet presAssocID="{B94AE681-E462-4D7D-A191-555A05374888}" presName="iconSpace" presStyleCnt="0"/>
      <dgm:spPr/>
    </dgm:pt>
    <dgm:pt modelId="{65423A3A-89C2-4788-9642-F840D286ED47}" type="pres">
      <dgm:prSet presAssocID="{B94AE681-E462-4D7D-A191-555A05374888}" presName="parTx" presStyleLbl="revTx" presStyleIdx="4" presStyleCnt="12">
        <dgm:presLayoutVars>
          <dgm:chMax val="0"/>
          <dgm:chPref val="0"/>
        </dgm:presLayoutVars>
      </dgm:prSet>
      <dgm:spPr/>
    </dgm:pt>
    <dgm:pt modelId="{20BCDB33-72C7-4F5D-9B18-6FB7FBE870F3}" type="pres">
      <dgm:prSet presAssocID="{B94AE681-E462-4D7D-A191-555A05374888}" presName="txSpace" presStyleCnt="0"/>
      <dgm:spPr/>
    </dgm:pt>
    <dgm:pt modelId="{687B3187-0FB0-4C05-A911-8B629474D6CA}" type="pres">
      <dgm:prSet presAssocID="{B94AE681-E462-4D7D-A191-555A05374888}" presName="desTx" presStyleLbl="revTx" presStyleIdx="5" presStyleCnt="12">
        <dgm:presLayoutVars/>
      </dgm:prSet>
      <dgm:spPr/>
    </dgm:pt>
    <dgm:pt modelId="{5F7ED5F3-B6D1-4268-B2E2-B5B310306F33}" type="pres">
      <dgm:prSet presAssocID="{C7485A83-33D9-422D-B38D-FF2108F3A0C9}" presName="sibTrans" presStyleCnt="0"/>
      <dgm:spPr/>
    </dgm:pt>
    <dgm:pt modelId="{899BAFCA-6F2F-493D-B623-47082C81E36D}" type="pres">
      <dgm:prSet presAssocID="{6060840D-ECD3-4590-8865-69CD7CEA0089}" presName="compNode" presStyleCnt="0"/>
      <dgm:spPr/>
    </dgm:pt>
    <dgm:pt modelId="{6E10A2E0-0B42-45CE-89BB-B12867D02C4B}" type="pres">
      <dgm:prSet presAssocID="{6060840D-ECD3-4590-8865-69CD7CEA008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765812C0-6F56-423C-9246-8AFF19D052AC}" type="pres">
      <dgm:prSet presAssocID="{6060840D-ECD3-4590-8865-69CD7CEA0089}" presName="iconSpace" presStyleCnt="0"/>
      <dgm:spPr/>
    </dgm:pt>
    <dgm:pt modelId="{065C03A7-596A-4C30-924D-9A0D8EAD9BA1}" type="pres">
      <dgm:prSet presAssocID="{6060840D-ECD3-4590-8865-69CD7CEA0089}" presName="parTx" presStyleLbl="revTx" presStyleIdx="6" presStyleCnt="12">
        <dgm:presLayoutVars>
          <dgm:chMax val="0"/>
          <dgm:chPref val="0"/>
        </dgm:presLayoutVars>
      </dgm:prSet>
      <dgm:spPr/>
    </dgm:pt>
    <dgm:pt modelId="{09CC4FEE-C077-457B-B21E-8853B3E5584B}" type="pres">
      <dgm:prSet presAssocID="{6060840D-ECD3-4590-8865-69CD7CEA0089}" presName="txSpace" presStyleCnt="0"/>
      <dgm:spPr/>
    </dgm:pt>
    <dgm:pt modelId="{1AC1865B-7BCC-41A9-9478-ACBC7CB5EED3}" type="pres">
      <dgm:prSet presAssocID="{6060840D-ECD3-4590-8865-69CD7CEA0089}" presName="desTx" presStyleLbl="revTx" presStyleIdx="7" presStyleCnt="12">
        <dgm:presLayoutVars/>
      </dgm:prSet>
      <dgm:spPr/>
    </dgm:pt>
    <dgm:pt modelId="{E1E7A0B2-C518-4518-9C8B-BC7BC4AAEC23}" type="pres">
      <dgm:prSet presAssocID="{FE269EA8-B4AB-4145-9201-66011381C833}" presName="sibTrans" presStyleCnt="0"/>
      <dgm:spPr/>
    </dgm:pt>
    <dgm:pt modelId="{1AF4E78C-220A-4904-BE62-B7ACF1AC505C}" type="pres">
      <dgm:prSet presAssocID="{B744D7CB-B8A5-422F-87ED-83FE2F274277}" presName="compNode" presStyleCnt="0"/>
      <dgm:spPr/>
    </dgm:pt>
    <dgm:pt modelId="{69560505-F3B1-485F-AF72-A0B7F3F2D70A}" type="pres">
      <dgm:prSet presAssocID="{B744D7CB-B8A5-422F-87ED-83FE2F27427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row Circle"/>
        </a:ext>
      </dgm:extLst>
    </dgm:pt>
    <dgm:pt modelId="{ED7009A7-08F9-4050-8F03-8DE359546563}" type="pres">
      <dgm:prSet presAssocID="{B744D7CB-B8A5-422F-87ED-83FE2F274277}" presName="iconSpace" presStyleCnt="0"/>
      <dgm:spPr/>
    </dgm:pt>
    <dgm:pt modelId="{0DB13729-022E-48C4-99DD-3E541080FC17}" type="pres">
      <dgm:prSet presAssocID="{B744D7CB-B8A5-422F-87ED-83FE2F274277}" presName="parTx" presStyleLbl="revTx" presStyleIdx="8" presStyleCnt="12">
        <dgm:presLayoutVars>
          <dgm:chMax val="0"/>
          <dgm:chPref val="0"/>
        </dgm:presLayoutVars>
      </dgm:prSet>
      <dgm:spPr/>
    </dgm:pt>
    <dgm:pt modelId="{CEE006DF-15C5-4489-BD8E-DB5E84EA0C67}" type="pres">
      <dgm:prSet presAssocID="{B744D7CB-B8A5-422F-87ED-83FE2F274277}" presName="txSpace" presStyleCnt="0"/>
      <dgm:spPr/>
    </dgm:pt>
    <dgm:pt modelId="{D65C08C6-68FC-4F67-90FD-39AA3FD35B46}" type="pres">
      <dgm:prSet presAssocID="{B744D7CB-B8A5-422F-87ED-83FE2F274277}" presName="desTx" presStyleLbl="revTx" presStyleIdx="9" presStyleCnt="12">
        <dgm:presLayoutVars/>
      </dgm:prSet>
      <dgm:spPr/>
    </dgm:pt>
    <dgm:pt modelId="{356EC491-D2B6-417A-A4C4-F8336811316B}" type="pres">
      <dgm:prSet presAssocID="{159C7188-B521-437E-B3C3-E1AA10446FE6}" presName="sibTrans" presStyleCnt="0"/>
      <dgm:spPr/>
    </dgm:pt>
    <dgm:pt modelId="{CDA840B8-13ED-4120-B80F-78CC4BD9E739}" type="pres">
      <dgm:prSet presAssocID="{2AB3AA80-5971-4B0C-89E5-4F7E469B6D53}" presName="compNode" presStyleCnt="0"/>
      <dgm:spPr/>
    </dgm:pt>
    <dgm:pt modelId="{13010F5D-3625-4021-A1D8-529726650D4C}" type="pres">
      <dgm:prSet presAssocID="{2AB3AA80-5971-4B0C-89E5-4F7E469B6D5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siness Growth"/>
        </a:ext>
      </dgm:extLst>
    </dgm:pt>
    <dgm:pt modelId="{61C45D05-8F8F-4FB7-AE0D-D1AF3D9B582D}" type="pres">
      <dgm:prSet presAssocID="{2AB3AA80-5971-4B0C-89E5-4F7E469B6D53}" presName="iconSpace" presStyleCnt="0"/>
      <dgm:spPr/>
    </dgm:pt>
    <dgm:pt modelId="{B102A014-98E3-4EDF-802B-0621929FFBAC}" type="pres">
      <dgm:prSet presAssocID="{2AB3AA80-5971-4B0C-89E5-4F7E469B6D53}" presName="parTx" presStyleLbl="revTx" presStyleIdx="10" presStyleCnt="12">
        <dgm:presLayoutVars>
          <dgm:chMax val="0"/>
          <dgm:chPref val="0"/>
        </dgm:presLayoutVars>
      </dgm:prSet>
      <dgm:spPr/>
    </dgm:pt>
    <dgm:pt modelId="{EBB51EFD-B7B6-40D1-9E34-46F0CCDDA1F8}" type="pres">
      <dgm:prSet presAssocID="{2AB3AA80-5971-4B0C-89E5-4F7E469B6D53}" presName="txSpace" presStyleCnt="0"/>
      <dgm:spPr/>
    </dgm:pt>
    <dgm:pt modelId="{F2B03EEF-D096-4F23-946B-370A5F2CA3B4}" type="pres">
      <dgm:prSet presAssocID="{2AB3AA80-5971-4B0C-89E5-4F7E469B6D53}" presName="desTx" presStyleLbl="revTx" presStyleIdx="11" presStyleCnt="12" custScaleX="222774">
        <dgm:presLayoutVars/>
      </dgm:prSet>
      <dgm:spPr/>
    </dgm:pt>
  </dgm:ptLst>
  <dgm:cxnLst>
    <dgm:cxn modelId="{85A61B03-B24D-45B6-B791-D0574B7D51AF}" srcId="{5FC1AEBE-DBA8-4804-B2F2-5E13D42B37C4}" destId="{B94AE681-E462-4D7D-A191-555A05374888}" srcOrd="2" destOrd="0" parTransId="{1454B3A1-5448-4B5D-B22F-F030AC9D0B7C}" sibTransId="{C7485A83-33D9-422D-B38D-FF2108F3A0C9}"/>
    <dgm:cxn modelId="{0059C236-71EB-45A6-AFC5-B45850776ABF}" type="presOf" srcId="{5FC1AEBE-DBA8-4804-B2F2-5E13D42B37C4}" destId="{B979374F-0943-4751-BDB4-F72453B0E916}" srcOrd="0" destOrd="0" presId="urn:microsoft.com/office/officeart/2018/5/layout/CenteredIconLabelDescriptionList"/>
    <dgm:cxn modelId="{50B1F237-EDBD-4339-B650-60BFEFB6A05D}" type="presOf" srcId="{1ABF130A-F06E-44B3-BB5E-37650510DF9A}" destId="{EDF7870C-D847-49AE-92DF-AF6CD810043A}" srcOrd="0" destOrd="0" presId="urn:microsoft.com/office/officeart/2018/5/layout/CenteredIconLabelDescriptionList"/>
    <dgm:cxn modelId="{D4372140-26AB-4E91-8583-810A93181B7A}" type="presOf" srcId="{61460F04-6316-47D6-95DE-EE0445C82E70}" destId="{F2B03EEF-D096-4F23-946B-370A5F2CA3B4}" srcOrd="0" destOrd="0" presId="urn:microsoft.com/office/officeart/2018/5/layout/CenteredIconLabelDescriptionList"/>
    <dgm:cxn modelId="{B7D3EC41-8679-428A-B895-177FEF57894D}" type="presOf" srcId="{AAE14D73-70E6-4CAC-A56E-C9888D387DE5}" destId="{E82E6C4A-1FAC-44F1-9B0C-ACB04D4C93C3}" srcOrd="0" destOrd="0" presId="urn:microsoft.com/office/officeart/2018/5/layout/CenteredIconLabelDescriptionList"/>
    <dgm:cxn modelId="{79BDED4B-1ED4-43F0-9D46-24AC796B6FF8}" srcId="{B744D7CB-B8A5-422F-87ED-83FE2F274277}" destId="{661F018A-C7AB-472A-947A-EF21166DAEB7}" srcOrd="0" destOrd="0" parTransId="{B5CB968B-D329-4875-98D8-9C7F8DA396CA}" sibTransId="{CBDD1B03-8F73-449F-BB60-A428B95FB04A}"/>
    <dgm:cxn modelId="{4BD8A84D-24FE-5246-92E7-65F85162F715}" type="presOf" srcId="{00E2D364-A2FE-461F-918C-CDA3450C2453}" destId="{D65C08C6-68FC-4F67-90FD-39AA3FD35B46}" srcOrd="0" destOrd="1" presId="urn:microsoft.com/office/officeart/2018/5/layout/CenteredIconLabelDescriptionList"/>
    <dgm:cxn modelId="{D87D4570-2090-41BE-A4DD-56F507E18027}" srcId="{B744D7CB-B8A5-422F-87ED-83FE2F274277}" destId="{458501F4-5CC1-4609-B8DE-DD2618D4E27C}" srcOrd="2" destOrd="0" parTransId="{9D4C8FB6-5207-41EB-8B9F-2CE5E60F8BA1}" sibTransId="{085D0400-E260-4FA3-963A-7611A633A39B}"/>
    <dgm:cxn modelId="{D0AEED52-7DD6-41DA-8B28-338DB251FE56}" type="presOf" srcId="{2AB3AA80-5971-4B0C-89E5-4F7E469B6D53}" destId="{B102A014-98E3-4EDF-802B-0621929FFBAC}" srcOrd="0" destOrd="0" presId="urn:microsoft.com/office/officeart/2018/5/layout/CenteredIconLabelDescriptionList"/>
    <dgm:cxn modelId="{4FBF5B73-5A86-4158-9AA1-C755541D629D}" srcId="{5FC1AEBE-DBA8-4804-B2F2-5E13D42B37C4}" destId="{1ABF130A-F06E-44B3-BB5E-37650510DF9A}" srcOrd="0" destOrd="0" parTransId="{C1748B36-A09A-40F2-B4C3-F312AC152BCE}" sibTransId="{304C4B8F-66EA-4FED-A246-21B99CC1D29B}"/>
    <dgm:cxn modelId="{FF0E0358-F5E7-4672-99AF-7922D22C667E}" type="presOf" srcId="{37E8E983-356E-4F47-A7AD-7057C7511D84}" destId="{8B1B3360-9544-4488-9FA0-594538EA48C6}" srcOrd="0" destOrd="0" presId="urn:microsoft.com/office/officeart/2018/5/layout/CenteredIconLabelDescriptionList"/>
    <dgm:cxn modelId="{78142F87-2172-4195-A759-D4DAD9260032}" type="presOf" srcId="{B744D7CB-B8A5-422F-87ED-83FE2F274277}" destId="{0DB13729-022E-48C4-99DD-3E541080FC17}" srcOrd="0" destOrd="0" presId="urn:microsoft.com/office/officeart/2018/5/layout/CenteredIconLabelDescriptionList"/>
    <dgm:cxn modelId="{1813358A-5EDC-924C-B0E6-5F131F065600}" type="presOf" srcId="{458501F4-5CC1-4609-B8DE-DD2618D4E27C}" destId="{D65C08C6-68FC-4F67-90FD-39AA3FD35B46}" srcOrd="0" destOrd="2" presId="urn:microsoft.com/office/officeart/2018/5/layout/CenteredIconLabelDescriptionList"/>
    <dgm:cxn modelId="{2802AB8B-4C41-43EC-A9E8-39A2BEAF097E}" srcId="{5FC1AEBE-DBA8-4804-B2F2-5E13D42B37C4}" destId="{6060840D-ECD3-4590-8865-69CD7CEA0089}" srcOrd="3" destOrd="0" parTransId="{0B0665D5-CDB9-46E6-A4FD-AA0E942FDBB6}" sibTransId="{FE269EA8-B4AB-4145-9201-66011381C833}"/>
    <dgm:cxn modelId="{5B595994-E915-4E5D-8DD7-79A7CB5E15B7}" srcId="{5FC1AEBE-DBA8-4804-B2F2-5E13D42B37C4}" destId="{2AB3AA80-5971-4B0C-89E5-4F7E469B6D53}" srcOrd="5" destOrd="0" parTransId="{303ACAE1-5E18-4639-848B-CEE6512A026B}" sibTransId="{ADA7F8FA-6982-4B25-9791-6388AB88E10B}"/>
    <dgm:cxn modelId="{CC8B4F95-E560-47C7-A38A-5A241F07E77B}" type="presOf" srcId="{46A4E6E1-78FA-4BF0-B2F7-B6F76EC2D01C}" destId="{687B3187-0FB0-4C05-A911-8B629474D6CA}" srcOrd="0" destOrd="0" presId="urn:microsoft.com/office/officeart/2018/5/layout/CenteredIconLabelDescriptionList"/>
    <dgm:cxn modelId="{F3A64F96-DBAA-4276-BC62-B8DC83B7001F}" type="presOf" srcId="{661F018A-C7AB-472A-947A-EF21166DAEB7}" destId="{D65C08C6-68FC-4F67-90FD-39AA3FD35B46}" srcOrd="0" destOrd="0" presId="urn:microsoft.com/office/officeart/2018/5/layout/CenteredIconLabelDescriptionList"/>
    <dgm:cxn modelId="{58FE8D9C-C372-47C5-90C7-B272905A1D27}" srcId="{1ABF130A-F06E-44B3-BB5E-37650510DF9A}" destId="{64A26630-366C-447A-B2B0-1B02D41CF826}" srcOrd="0" destOrd="0" parTransId="{3B8A4960-EE03-4873-9E6D-32318D6385A5}" sibTransId="{D338F940-04E6-4DF6-A8EA-1C0D36CE64B3}"/>
    <dgm:cxn modelId="{54E458AB-C200-452F-9697-D02196DE5204}" type="presOf" srcId="{6060840D-ECD3-4590-8865-69CD7CEA0089}" destId="{065C03A7-596A-4C30-924D-9A0D8EAD9BA1}" srcOrd="0" destOrd="0" presId="urn:microsoft.com/office/officeart/2018/5/layout/CenteredIconLabelDescriptionList"/>
    <dgm:cxn modelId="{5BF168B2-B110-42BB-B947-832F2DC9B7A4}" type="presOf" srcId="{AEA65242-F7D8-410F-9745-C5A245DEC4CE}" destId="{1AC1865B-7BCC-41A9-9478-ACBC7CB5EED3}" srcOrd="0" destOrd="0" presId="urn:microsoft.com/office/officeart/2018/5/layout/CenteredIconLabelDescriptionList"/>
    <dgm:cxn modelId="{C003A6B8-6CCF-4AF8-BA6E-B08A7E14C4F9}" srcId="{5FC1AEBE-DBA8-4804-B2F2-5E13D42B37C4}" destId="{AAE14D73-70E6-4CAC-A56E-C9888D387DE5}" srcOrd="1" destOrd="0" parTransId="{35F1D1E7-C8DA-4E6B-A0FD-DCFBC10EEDE1}" sibTransId="{9397DBB6-278F-4F24-86F8-656CD64ED8BF}"/>
    <dgm:cxn modelId="{4976B4BC-7371-4392-AC3E-08EA3B8E4AD7}" srcId="{B94AE681-E462-4D7D-A191-555A05374888}" destId="{46A4E6E1-78FA-4BF0-B2F7-B6F76EC2D01C}" srcOrd="0" destOrd="0" parTransId="{7421369C-EFFE-4D21-BAAD-A2492A2390AE}" sibTransId="{8CBF2ACA-E8D8-4908-8F12-635D23041B15}"/>
    <dgm:cxn modelId="{9567E4BC-412F-4400-A3C2-959608F73334}" srcId="{5FC1AEBE-DBA8-4804-B2F2-5E13D42B37C4}" destId="{B744D7CB-B8A5-422F-87ED-83FE2F274277}" srcOrd="4" destOrd="0" parTransId="{BC2BC2B3-F79F-47BC-92A7-2920106E6337}" sibTransId="{159C7188-B521-437E-B3C3-E1AA10446FE6}"/>
    <dgm:cxn modelId="{413CE5BD-2B39-47F5-A648-0ECE25144D29}" srcId="{AAE14D73-70E6-4CAC-A56E-C9888D387DE5}" destId="{37E8E983-356E-4F47-A7AD-7057C7511D84}" srcOrd="0" destOrd="0" parTransId="{B427718C-7120-4240-A0E2-D41A647CCFCF}" sibTransId="{83203869-42B6-443E-9FE1-BF39D08AD3B7}"/>
    <dgm:cxn modelId="{4C65A4C4-4577-42C5-8B2C-61ED2EEA6CC4}" srcId="{2AB3AA80-5971-4B0C-89E5-4F7E469B6D53}" destId="{61460F04-6316-47D6-95DE-EE0445C82E70}" srcOrd="0" destOrd="0" parTransId="{7C5D2158-3CB6-4D13-B7BE-204BA95FC720}" sibTransId="{7B5211A7-6484-436D-A811-BB4BE9A5F42E}"/>
    <dgm:cxn modelId="{F4B279C7-26E8-4828-9315-B673D0380C97}" srcId="{6060840D-ECD3-4590-8865-69CD7CEA0089}" destId="{AEA65242-F7D8-410F-9745-C5A245DEC4CE}" srcOrd="0" destOrd="0" parTransId="{D2788CD8-CB05-412A-A583-ECBB1EE86A04}" sibTransId="{E0E5284D-3AFC-42D6-A338-6A316908EF1A}"/>
    <dgm:cxn modelId="{C83122CD-C120-41DD-9DE0-B534B8761960}" type="presOf" srcId="{B94AE681-E462-4D7D-A191-555A05374888}" destId="{65423A3A-89C2-4788-9642-F840D286ED47}" srcOrd="0" destOrd="0" presId="urn:microsoft.com/office/officeart/2018/5/layout/CenteredIconLabelDescriptionList"/>
    <dgm:cxn modelId="{242F59E8-FAD9-4845-9055-D7D1C934FFFC}" srcId="{B744D7CB-B8A5-422F-87ED-83FE2F274277}" destId="{00E2D364-A2FE-461F-918C-CDA3450C2453}" srcOrd="1" destOrd="0" parTransId="{5624D094-CD82-4CF7-8E3E-46468E619846}" sibTransId="{8EC0BC00-AF8C-4413-B88A-72E457F6786D}"/>
    <dgm:cxn modelId="{D9B467ED-8C7C-4DFC-9273-CE06A7427DE9}" type="presOf" srcId="{64A26630-366C-447A-B2B0-1B02D41CF826}" destId="{27233170-DE12-4304-9BEB-2837C8C80F08}" srcOrd="0" destOrd="0" presId="urn:microsoft.com/office/officeart/2018/5/layout/CenteredIconLabelDescriptionList"/>
    <dgm:cxn modelId="{FAC61C34-1BB7-49AE-97C7-1E71B3EC2845}" type="presParOf" srcId="{B979374F-0943-4751-BDB4-F72453B0E916}" destId="{04252418-9845-476E-9E01-7EB9C2C9C39C}" srcOrd="0" destOrd="0" presId="urn:microsoft.com/office/officeart/2018/5/layout/CenteredIconLabelDescriptionList"/>
    <dgm:cxn modelId="{562CE2F7-CCCF-479C-B2F6-1090F98117F1}" type="presParOf" srcId="{04252418-9845-476E-9E01-7EB9C2C9C39C}" destId="{5F430A3F-57F0-4376-8299-9DC8E7058C9F}" srcOrd="0" destOrd="0" presId="urn:microsoft.com/office/officeart/2018/5/layout/CenteredIconLabelDescriptionList"/>
    <dgm:cxn modelId="{3F6C5DB2-C129-4CDC-9288-BA8348E77777}" type="presParOf" srcId="{04252418-9845-476E-9E01-7EB9C2C9C39C}" destId="{1E854AED-EB75-4916-8CB3-6750CC685502}" srcOrd="1" destOrd="0" presId="urn:microsoft.com/office/officeart/2018/5/layout/CenteredIconLabelDescriptionList"/>
    <dgm:cxn modelId="{F0A5133C-13C9-473F-9A73-B05A17F7BBF1}" type="presParOf" srcId="{04252418-9845-476E-9E01-7EB9C2C9C39C}" destId="{EDF7870C-D847-49AE-92DF-AF6CD810043A}" srcOrd="2" destOrd="0" presId="urn:microsoft.com/office/officeart/2018/5/layout/CenteredIconLabelDescriptionList"/>
    <dgm:cxn modelId="{B01E5B92-8F26-43D2-8CB1-2708ECE1E775}" type="presParOf" srcId="{04252418-9845-476E-9E01-7EB9C2C9C39C}" destId="{D15E1AF0-7DBD-4E8E-A4C8-22D271C9334A}" srcOrd="3" destOrd="0" presId="urn:microsoft.com/office/officeart/2018/5/layout/CenteredIconLabelDescriptionList"/>
    <dgm:cxn modelId="{0896B962-A56F-4454-B518-C5B1C5FDFAA4}" type="presParOf" srcId="{04252418-9845-476E-9E01-7EB9C2C9C39C}" destId="{27233170-DE12-4304-9BEB-2837C8C80F08}" srcOrd="4" destOrd="0" presId="urn:microsoft.com/office/officeart/2018/5/layout/CenteredIconLabelDescriptionList"/>
    <dgm:cxn modelId="{F0C9DDEF-31E4-4FAF-B452-66B3DF21D367}" type="presParOf" srcId="{B979374F-0943-4751-BDB4-F72453B0E916}" destId="{974609E3-2D50-460B-927A-833C2A6EE33D}" srcOrd="1" destOrd="0" presId="urn:microsoft.com/office/officeart/2018/5/layout/CenteredIconLabelDescriptionList"/>
    <dgm:cxn modelId="{9A71770C-4A05-4ADF-ADD8-C8B55EF0760E}" type="presParOf" srcId="{B979374F-0943-4751-BDB4-F72453B0E916}" destId="{AA7BCB41-6B9D-421F-8944-5D387DB7BE36}" srcOrd="2" destOrd="0" presId="urn:microsoft.com/office/officeart/2018/5/layout/CenteredIconLabelDescriptionList"/>
    <dgm:cxn modelId="{58CD2FAA-8F5A-469F-9C8F-AF355DE1554C}" type="presParOf" srcId="{AA7BCB41-6B9D-421F-8944-5D387DB7BE36}" destId="{78469AE0-36D2-4DE3-8FA3-D15CA18A0615}" srcOrd="0" destOrd="0" presId="urn:microsoft.com/office/officeart/2018/5/layout/CenteredIconLabelDescriptionList"/>
    <dgm:cxn modelId="{B6DD8EFE-C2F1-489F-A1BB-586852B3FC35}" type="presParOf" srcId="{AA7BCB41-6B9D-421F-8944-5D387DB7BE36}" destId="{943A18C9-50F5-4EB1-B1E3-1FAFE3891484}" srcOrd="1" destOrd="0" presId="urn:microsoft.com/office/officeart/2018/5/layout/CenteredIconLabelDescriptionList"/>
    <dgm:cxn modelId="{42B7BE40-B432-438A-ADFA-43EF2F2FBC47}" type="presParOf" srcId="{AA7BCB41-6B9D-421F-8944-5D387DB7BE36}" destId="{E82E6C4A-1FAC-44F1-9B0C-ACB04D4C93C3}" srcOrd="2" destOrd="0" presId="urn:microsoft.com/office/officeart/2018/5/layout/CenteredIconLabelDescriptionList"/>
    <dgm:cxn modelId="{A328DDE6-4EFD-4B4F-973E-4E60510753C2}" type="presParOf" srcId="{AA7BCB41-6B9D-421F-8944-5D387DB7BE36}" destId="{F8B83C83-0F26-4E00-93AD-EA4522D71181}" srcOrd="3" destOrd="0" presId="urn:microsoft.com/office/officeart/2018/5/layout/CenteredIconLabelDescriptionList"/>
    <dgm:cxn modelId="{56D8DCE6-2B92-4C15-A4A9-FE3400593DDB}" type="presParOf" srcId="{AA7BCB41-6B9D-421F-8944-5D387DB7BE36}" destId="{8B1B3360-9544-4488-9FA0-594538EA48C6}" srcOrd="4" destOrd="0" presId="urn:microsoft.com/office/officeart/2018/5/layout/CenteredIconLabelDescriptionList"/>
    <dgm:cxn modelId="{5B59A022-D582-4FF6-9B0D-31BE54A4E35C}" type="presParOf" srcId="{B979374F-0943-4751-BDB4-F72453B0E916}" destId="{24AAD6E3-B649-44A0-9EF2-A72EF4BEC594}" srcOrd="3" destOrd="0" presId="urn:microsoft.com/office/officeart/2018/5/layout/CenteredIconLabelDescriptionList"/>
    <dgm:cxn modelId="{87295378-D5AF-44F5-B6F1-2AC6B781C4F9}" type="presParOf" srcId="{B979374F-0943-4751-BDB4-F72453B0E916}" destId="{CBC2350A-EA45-405A-A605-4F555F9EA3BF}" srcOrd="4" destOrd="0" presId="urn:microsoft.com/office/officeart/2018/5/layout/CenteredIconLabelDescriptionList"/>
    <dgm:cxn modelId="{2669DD6C-4312-4995-8EAE-78287E8D5F06}" type="presParOf" srcId="{CBC2350A-EA45-405A-A605-4F555F9EA3BF}" destId="{626FD8B4-551C-45F4-A1A9-E544FC2E55B9}" srcOrd="0" destOrd="0" presId="urn:microsoft.com/office/officeart/2018/5/layout/CenteredIconLabelDescriptionList"/>
    <dgm:cxn modelId="{5F6801E5-E2DF-486A-A89D-AC27940B2986}" type="presParOf" srcId="{CBC2350A-EA45-405A-A605-4F555F9EA3BF}" destId="{F3C318F7-47BF-48B0-9D19-1C16AF8C95E5}" srcOrd="1" destOrd="0" presId="urn:microsoft.com/office/officeart/2018/5/layout/CenteredIconLabelDescriptionList"/>
    <dgm:cxn modelId="{7337DFFB-6AB1-4A40-ACEC-7AB88DE2ACAA}" type="presParOf" srcId="{CBC2350A-EA45-405A-A605-4F555F9EA3BF}" destId="{65423A3A-89C2-4788-9642-F840D286ED47}" srcOrd="2" destOrd="0" presId="urn:microsoft.com/office/officeart/2018/5/layout/CenteredIconLabelDescriptionList"/>
    <dgm:cxn modelId="{1462EA0E-557B-4CD1-876A-C77786110084}" type="presParOf" srcId="{CBC2350A-EA45-405A-A605-4F555F9EA3BF}" destId="{20BCDB33-72C7-4F5D-9B18-6FB7FBE870F3}" srcOrd="3" destOrd="0" presId="urn:microsoft.com/office/officeart/2018/5/layout/CenteredIconLabelDescriptionList"/>
    <dgm:cxn modelId="{C917F1CF-2F96-4776-AC11-A917BB7F4393}" type="presParOf" srcId="{CBC2350A-EA45-405A-A605-4F555F9EA3BF}" destId="{687B3187-0FB0-4C05-A911-8B629474D6CA}" srcOrd="4" destOrd="0" presId="urn:microsoft.com/office/officeart/2018/5/layout/CenteredIconLabelDescriptionList"/>
    <dgm:cxn modelId="{9A7E792A-6AE0-4D4F-B1F4-30F7A2929DED}" type="presParOf" srcId="{B979374F-0943-4751-BDB4-F72453B0E916}" destId="{5F7ED5F3-B6D1-4268-B2E2-B5B310306F33}" srcOrd="5" destOrd="0" presId="urn:microsoft.com/office/officeart/2018/5/layout/CenteredIconLabelDescriptionList"/>
    <dgm:cxn modelId="{1C2E4B59-B545-4E72-AC55-09FF2333C0AB}" type="presParOf" srcId="{B979374F-0943-4751-BDB4-F72453B0E916}" destId="{899BAFCA-6F2F-493D-B623-47082C81E36D}" srcOrd="6" destOrd="0" presId="urn:microsoft.com/office/officeart/2018/5/layout/CenteredIconLabelDescriptionList"/>
    <dgm:cxn modelId="{87015D6A-42C7-4949-9DCF-DD8CA0F17B07}" type="presParOf" srcId="{899BAFCA-6F2F-493D-B623-47082C81E36D}" destId="{6E10A2E0-0B42-45CE-89BB-B12867D02C4B}" srcOrd="0" destOrd="0" presId="urn:microsoft.com/office/officeart/2018/5/layout/CenteredIconLabelDescriptionList"/>
    <dgm:cxn modelId="{3D11D7D3-D55D-460B-A19E-1D07EF034CB4}" type="presParOf" srcId="{899BAFCA-6F2F-493D-B623-47082C81E36D}" destId="{765812C0-6F56-423C-9246-8AFF19D052AC}" srcOrd="1" destOrd="0" presId="urn:microsoft.com/office/officeart/2018/5/layout/CenteredIconLabelDescriptionList"/>
    <dgm:cxn modelId="{838EFF19-FC12-4D9E-A30D-1D4A8A93230C}" type="presParOf" srcId="{899BAFCA-6F2F-493D-B623-47082C81E36D}" destId="{065C03A7-596A-4C30-924D-9A0D8EAD9BA1}" srcOrd="2" destOrd="0" presId="urn:microsoft.com/office/officeart/2018/5/layout/CenteredIconLabelDescriptionList"/>
    <dgm:cxn modelId="{3393D105-541D-4805-8E69-CEE6B0B58985}" type="presParOf" srcId="{899BAFCA-6F2F-493D-B623-47082C81E36D}" destId="{09CC4FEE-C077-457B-B21E-8853B3E5584B}" srcOrd="3" destOrd="0" presId="urn:microsoft.com/office/officeart/2018/5/layout/CenteredIconLabelDescriptionList"/>
    <dgm:cxn modelId="{C0345DBB-529E-45AA-964D-B989F37D138C}" type="presParOf" srcId="{899BAFCA-6F2F-493D-B623-47082C81E36D}" destId="{1AC1865B-7BCC-41A9-9478-ACBC7CB5EED3}" srcOrd="4" destOrd="0" presId="urn:microsoft.com/office/officeart/2018/5/layout/CenteredIconLabelDescriptionList"/>
    <dgm:cxn modelId="{114E7333-DF0A-479B-B89F-6846B0242BF8}" type="presParOf" srcId="{B979374F-0943-4751-BDB4-F72453B0E916}" destId="{E1E7A0B2-C518-4518-9C8B-BC7BC4AAEC23}" srcOrd="7" destOrd="0" presId="urn:microsoft.com/office/officeart/2018/5/layout/CenteredIconLabelDescriptionList"/>
    <dgm:cxn modelId="{90257E7C-0C54-4FB5-A2B4-3A6AFBF78264}" type="presParOf" srcId="{B979374F-0943-4751-BDB4-F72453B0E916}" destId="{1AF4E78C-220A-4904-BE62-B7ACF1AC505C}" srcOrd="8" destOrd="0" presId="urn:microsoft.com/office/officeart/2018/5/layout/CenteredIconLabelDescriptionList"/>
    <dgm:cxn modelId="{939ECA47-2243-4E2E-838B-AEDD471CC478}" type="presParOf" srcId="{1AF4E78C-220A-4904-BE62-B7ACF1AC505C}" destId="{69560505-F3B1-485F-AF72-A0B7F3F2D70A}" srcOrd="0" destOrd="0" presId="urn:microsoft.com/office/officeart/2018/5/layout/CenteredIconLabelDescriptionList"/>
    <dgm:cxn modelId="{678BE115-A3ED-49D7-B042-146F2135FA47}" type="presParOf" srcId="{1AF4E78C-220A-4904-BE62-B7ACF1AC505C}" destId="{ED7009A7-08F9-4050-8F03-8DE359546563}" srcOrd="1" destOrd="0" presId="urn:microsoft.com/office/officeart/2018/5/layout/CenteredIconLabelDescriptionList"/>
    <dgm:cxn modelId="{0B1445F0-68B5-47BA-992B-42DDFDF54904}" type="presParOf" srcId="{1AF4E78C-220A-4904-BE62-B7ACF1AC505C}" destId="{0DB13729-022E-48C4-99DD-3E541080FC17}" srcOrd="2" destOrd="0" presId="urn:microsoft.com/office/officeart/2018/5/layout/CenteredIconLabelDescriptionList"/>
    <dgm:cxn modelId="{8A715DE3-30F1-41DF-B1CD-929EC90D8362}" type="presParOf" srcId="{1AF4E78C-220A-4904-BE62-B7ACF1AC505C}" destId="{CEE006DF-15C5-4489-BD8E-DB5E84EA0C67}" srcOrd="3" destOrd="0" presId="urn:microsoft.com/office/officeart/2018/5/layout/CenteredIconLabelDescriptionList"/>
    <dgm:cxn modelId="{D3F28FDD-73DF-4681-997D-D2B4769D8CF6}" type="presParOf" srcId="{1AF4E78C-220A-4904-BE62-B7ACF1AC505C}" destId="{D65C08C6-68FC-4F67-90FD-39AA3FD35B46}" srcOrd="4" destOrd="0" presId="urn:microsoft.com/office/officeart/2018/5/layout/CenteredIconLabelDescriptionList"/>
    <dgm:cxn modelId="{59C1CED1-15DB-40BD-B3DD-0281253171E1}" type="presParOf" srcId="{B979374F-0943-4751-BDB4-F72453B0E916}" destId="{356EC491-D2B6-417A-A4C4-F8336811316B}" srcOrd="9" destOrd="0" presId="urn:microsoft.com/office/officeart/2018/5/layout/CenteredIconLabelDescriptionList"/>
    <dgm:cxn modelId="{F51AC80E-B571-4F7F-9D2E-43DC6F9C5623}" type="presParOf" srcId="{B979374F-0943-4751-BDB4-F72453B0E916}" destId="{CDA840B8-13ED-4120-B80F-78CC4BD9E739}" srcOrd="10" destOrd="0" presId="urn:microsoft.com/office/officeart/2018/5/layout/CenteredIconLabelDescriptionList"/>
    <dgm:cxn modelId="{BF95ED58-AD06-4BB1-9063-F7725D2E9E48}" type="presParOf" srcId="{CDA840B8-13ED-4120-B80F-78CC4BD9E739}" destId="{13010F5D-3625-4021-A1D8-529726650D4C}" srcOrd="0" destOrd="0" presId="urn:microsoft.com/office/officeart/2018/5/layout/CenteredIconLabelDescriptionList"/>
    <dgm:cxn modelId="{88441689-B648-4890-8979-2DA01AE8EBE0}" type="presParOf" srcId="{CDA840B8-13ED-4120-B80F-78CC4BD9E739}" destId="{61C45D05-8F8F-4FB7-AE0D-D1AF3D9B582D}" srcOrd="1" destOrd="0" presId="urn:microsoft.com/office/officeart/2018/5/layout/CenteredIconLabelDescriptionList"/>
    <dgm:cxn modelId="{A3F9A4F2-0C94-4596-A658-BC50B50A1299}" type="presParOf" srcId="{CDA840B8-13ED-4120-B80F-78CC4BD9E739}" destId="{B102A014-98E3-4EDF-802B-0621929FFBAC}" srcOrd="2" destOrd="0" presId="urn:microsoft.com/office/officeart/2018/5/layout/CenteredIconLabelDescriptionList"/>
    <dgm:cxn modelId="{E5A8C04F-BD15-4CBE-AF0E-DD45B222BB2B}" type="presParOf" srcId="{CDA840B8-13ED-4120-B80F-78CC4BD9E739}" destId="{EBB51EFD-B7B6-40D1-9E34-46F0CCDDA1F8}" srcOrd="3" destOrd="0" presId="urn:microsoft.com/office/officeart/2018/5/layout/CenteredIconLabelDescriptionList"/>
    <dgm:cxn modelId="{F07D8E0A-443D-402F-97D7-6F3030B646B5}" type="presParOf" srcId="{CDA840B8-13ED-4120-B80F-78CC4BD9E739}" destId="{F2B03EEF-D096-4F23-946B-370A5F2CA3B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889A7-350F-4E75-8406-6267C49A699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B58D81B-5C8D-45E0-9EC6-818F44218318}">
      <dgm:prSet custT="1"/>
      <dgm:spPr/>
      <dgm:t>
        <a:bodyPr/>
        <a:lstStyle/>
        <a:p>
          <a:pPr>
            <a:lnSpc>
              <a:spcPct val="100000"/>
            </a:lnSpc>
          </a:pPr>
          <a:r>
            <a:rPr lang="en-US" sz="2000" b="1"/>
            <a:t>All answers must be true for today. </a:t>
          </a:r>
        </a:p>
      </dgm:t>
    </dgm:pt>
    <dgm:pt modelId="{851B9CD5-B66C-4CE2-B67D-46DF704B1168}" type="parTrans" cxnId="{DAC63D2E-1667-4867-9DD9-9FE7EC2CEC08}">
      <dgm:prSet/>
      <dgm:spPr/>
      <dgm:t>
        <a:bodyPr/>
        <a:lstStyle/>
        <a:p>
          <a:endParaRPr lang="en-US"/>
        </a:p>
      </dgm:t>
    </dgm:pt>
    <dgm:pt modelId="{EA36256E-1184-4FEE-9640-8DB3F01BF8FD}" type="sibTrans" cxnId="{DAC63D2E-1667-4867-9DD9-9FE7EC2CEC08}">
      <dgm:prSet phldrT="1" phldr="0"/>
      <dgm:spPr/>
      <dgm:t>
        <a:bodyPr/>
        <a:lstStyle/>
        <a:p>
          <a:endParaRPr lang="en-US"/>
        </a:p>
      </dgm:t>
    </dgm:pt>
    <dgm:pt modelId="{0ABB5A2E-0535-4D7A-99A1-2AAC26B0EBF1}">
      <dgm:prSet custT="1"/>
      <dgm:spPr/>
      <dgm:t>
        <a:bodyPr/>
        <a:lstStyle/>
        <a:p>
          <a:pPr>
            <a:lnSpc>
              <a:spcPct val="100000"/>
            </a:lnSpc>
          </a:pPr>
          <a:r>
            <a:rPr lang="en-US" sz="1800" b="1"/>
            <a:t>Provide all information requested</a:t>
          </a:r>
          <a:endParaRPr lang="en-US" sz="1800"/>
        </a:p>
      </dgm:t>
    </dgm:pt>
    <dgm:pt modelId="{053B6087-B02B-425A-988F-5FFFF94BD1B2}" type="parTrans" cxnId="{D0F8CD05-A0CD-426A-B25C-893966D790C4}">
      <dgm:prSet/>
      <dgm:spPr/>
      <dgm:t>
        <a:bodyPr/>
        <a:lstStyle/>
        <a:p>
          <a:endParaRPr lang="en-US"/>
        </a:p>
      </dgm:t>
    </dgm:pt>
    <dgm:pt modelId="{71B0CB5C-E78C-4CE9-B81F-CA8F85697352}" type="sibTrans" cxnId="{D0F8CD05-A0CD-426A-B25C-893966D790C4}">
      <dgm:prSet phldrT="2" phldr="0"/>
      <dgm:spPr/>
      <dgm:t>
        <a:bodyPr/>
        <a:lstStyle/>
        <a:p>
          <a:endParaRPr lang="en-US"/>
        </a:p>
      </dgm:t>
    </dgm:pt>
    <dgm:pt modelId="{A0F802DE-1283-46AD-B02F-C56F1E9C58EB}">
      <dgm:prSet custT="1"/>
      <dgm:spPr/>
      <dgm:t>
        <a:bodyPr/>
        <a:lstStyle/>
        <a:p>
          <a:pPr>
            <a:lnSpc>
              <a:spcPct val="100000"/>
            </a:lnSpc>
          </a:pPr>
          <a:r>
            <a:rPr lang="en-US" sz="1800" b="1"/>
            <a:t>Include all information for entire household</a:t>
          </a:r>
          <a:endParaRPr lang="en-US" sz="1800"/>
        </a:p>
      </dgm:t>
    </dgm:pt>
    <dgm:pt modelId="{9FCD366D-AE0B-42E8-81EF-4AD7A4813372}" type="parTrans" cxnId="{96964B18-77CD-4D22-B2F0-DDF8F178AF41}">
      <dgm:prSet/>
      <dgm:spPr/>
      <dgm:t>
        <a:bodyPr/>
        <a:lstStyle/>
        <a:p>
          <a:endParaRPr lang="en-US"/>
        </a:p>
      </dgm:t>
    </dgm:pt>
    <dgm:pt modelId="{6A3A3EB6-DDCC-487D-9794-533E17DB443D}" type="sibTrans" cxnId="{96964B18-77CD-4D22-B2F0-DDF8F178AF41}">
      <dgm:prSet phldrT="3" phldr="0"/>
      <dgm:spPr/>
      <dgm:t>
        <a:bodyPr/>
        <a:lstStyle/>
        <a:p>
          <a:endParaRPr lang="en-US"/>
        </a:p>
      </dgm:t>
    </dgm:pt>
    <dgm:pt modelId="{7C8D7A38-6D68-48D9-830F-065502B9027C}">
      <dgm:prSet/>
      <dgm:spPr/>
      <dgm:t>
        <a:bodyPr/>
        <a:lstStyle/>
        <a:p>
          <a:pPr>
            <a:lnSpc>
              <a:spcPct val="100000"/>
            </a:lnSpc>
          </a:pPr>
          <a:endParaRPr lang="en-US"/>
        </a:p>
      </dgm:t>
    </dgm:pt>
    <dgm:pt modelId="{035F7D53-3582-414F-B4AD-6F651DC4AC37}" type="parTrans" cxnId="{D8C0E2C5-1802-4C49-AA0C-7061844D134C}">
      <dgm:prSet/>
      <dgm:spPr/>
      <dgm:t>
        <a:bodyPr/>
        <a:lstStyle/>
        <a:p>
          <a:endParaRPr lang="en-US"/>
        </a:p>
      </dgm:t>
    </dgm:pt>
    <dgm:pt modelId="{7923800D-2081-4FF3-A304-2F8EAEEFD122}" type="sibTrans" cxnId="{D8C0E2C5-1802-4C49-AA0C-7061844D134C}">
      <dgm:prSet/>
      <dgm:spPr/>
      <dgm:t>
        <a:bodyPr/>
        <a:lstStyle/>
        <a:p>
          <a:endParaRPr lang="en-US"/>
        </a:p>
      </dgm:t>
    </dgm:pt>
    <dgm:pt modelId="{851C1A49-421A-4923-A67B-AB5DAC0E29DA}">
      <dgm:prSet/>
      <dgm:spPr/>
      <dgm:t>
        <a:bodyPr/>
        <a:lstStyle/>
        <a:p>
          <a:pPr>
            <a:lnSpc>
              <a:spcPct val="100000"/>
            </a:lnSpc>
          </a:pPr>
          <a:r>
            <a:rPr lang="en-US" b="1"/>
            <a:t>Be sure to include your contact information</a:t>
          </a:r>
          <a:endParaRPr lang="en-US"/>
        </a:p>
      </dgm:t>
    </dgm:pt>
    <dgm:pt modelId="{7A59B0D6-ACCB-49E6-8E60-245CF249EC53}" type="parTrans" cxnId="{ED259F5B-E49B-43B0-9DEF-5F744853025A}">
      <dgm:prSet/>
      <dgm:spPr/>
      <dgm:t>
        <a:bodyPr/>
        <a:lstStyle/>
        <a:p>
          <a:endParaRPr lang="en-US"/>
        </a:p>
      </dgm:t>
    </dgm:pt>
    <dgm:pt modelId="{DC60D014-51FA-4BB0-A21A-C9F936A09E49}" type="sibTrans" cxnId="{ED259F5B-E49B-43B0-9DEF-5F744853025A}">
      <dgm:prSet phldrT="4" phldr="0"/>
      <dgm:spPr/>
      <dgm:t>
        <a:bodyPr/>
        <a:lstStyle/>
        <a:p>
          <a:endParaRPr lang="en-US"/>
        </a:p>
      </dgm:t>
    </dgm:pt>
    <dgm:pt modelId="{0B23F16A-1426-4060-8146-2CD2E0B17238}">
      <dgm:prSet/>
      <dgm:spPr/>
      <dgm:t>
        <a:bodyPr/>
        <a:lstStyle/>
        <a:p>
          <a:pPr>
            <a:lnSpc>
              <a:spcPct val="100000"/>
            </a:lnSpc>
          </a:pPr>
          <a:endParaRPr lang="en-US"/>
        </a:p>
      </dgm:t>
    </dgm:pt>
    <dgm:pt modelId="{D54AEA0A-07C9-467E-9F54-E1A98897F819}" type="parTrans" cxnId="{DD95727E-395E-487B-AA41-F63384236FDF}">
      <dgm:prSet/>
      <dgm:spPr/>
      <dgm:t>
        <a:bodyPr/>
        <a:lstStyle/>
        <a:p>
          <a:endParaRPr lang="en-US"/>
        </a:p>
      </dgm:t>
    </dgm:pt>
    <dgm:pt modelId="{86E911D2-1141-4410-9BE0-D7959E28F66A}" type="sibTrans" cxnId="{DD95727E-395E-487B-AA41-F63384236FDF}">
      <dgm:prSet/>
      <dgm:spPr/>
      <dgm:t>
        <a:bodyPr/>
        <a:lstStyle/>
        <a:p>
          <a:endParaRPr lang="en-US"/>
        </a:p>
      </dgm:t>
    </dgm:pt>
    <dgm:pt modelId="{E2628095-7A99-4B3E-A820-47E3E453228A}">
      <dgm:prSet custT="1"/>
      <dgm:spPr/>
      <dgm:t>
        <a:bodyPr/>
        <a:lstStyle/>
        <a:p>
          <a:pPr>
            <a:lnSpc>
              <a:spcPct val="100000"/>
            </a:lnSpc>
          </a:pPr>
          <a:r>
            <a:rPr lang="en-US" sz="1800" b="1"/>
            <a:t>           Keep in mind that this is NOT a housing application</a:t>
          </a:r>
          <a:r>
            <a:rPr lang="en-US" sz="1600"/>
            <a:t>.</a:t>
          </a:r>
        </a:p>
      </dgm:t>
    </dgm:pt>
    <dgm:pt modelId="{4121572B-FBA4-4540-9754-81FAD940FF33}" type="parTrans" cxnId="{A8EBA0CF-D544-4359-8D82-7CDE5B7CBA2F}">
      <dgm:prSet/>
      <dgm:spPr/>
      <dgm:t>
        <a:bodyPr/>
        <a:lstStyle/>
        <a:p>
          <a:endParaRPr lang="en-US"/>
        </a:p>
      </dgm:t>
    </dgm:pt>
    <dgm:pt modelId="{3EE4DC2E-B475-4D0D-A7BF-F44819FCA02E}" type="sibTrans" cxnId="{A8EBA0CF-D544-4359-8D82-7CDE5B7CBA2F}">
      <dgm:prSet phldrT="5" phldr="0"/>
      <dgm:spPr/>
      <dgm:t>
        <a:bodyPr/>
        <a:lstStyle/>
        <a:p>
          <a:endParaRPr lang="en-US"/>
        </a:p>
      </dgm:t>
    </dgm:pt>
    <dgm:pt modelId="{4CEB27DC-BC1C-4922-924F-7C3E68150FA4}">
      <dgm:prSet/>
      <dgm:spPr/>
      <dgm:t>
        <a:bodyPr/>
        <a:lstStyle/>
        <a:p>
          <a:pPr>
            <a:lnSpc>
              <a:spcPct val="100000"/>
            </a:lnSpc>
          </a:pPr>
          <a:endParaRPr lang="en-US"/>
        </a:p>
      </dgm:t>
    </dgm:pt>
    <dgm:pt modelId="{4C8391EB-6006-41B0-B336-0A7D6F1E77E9}" type="parTrans" cxnId="{1E46E67D-A5E1-4188-AAFF-909444D23902}">
      <dgm:prSet/>
      <dgm:spPr/>
      <dgm:t>
        <a:bodyPr/>
        <a:lstStyle/>
        <a:p>
          <a:endParaRPr lang="en-US"/>
        </a:p>
      </dgm:t>
    </dgm:pt>
    <dgm:pt modelId="{7C1F4012-EE08-4ECB-83D3-18C704CE0746}" type="sibTrans" cxnId="{1E46E67D-A5E1-4188-AAFF-909444D23902}">
      <dgm:prSet/>
      <dgm:spPr/>
      <dgm:t>
        <a:bodyPr/>
        <a:lstStyle/>
        <a:p>
          <a:endParaRPr lang="en-US"/>
        </a:p>
      </dgm:t>
    </dgm:pt>
    <dgm:pt modelId="{7B17ED92-C8E4-41E9-A0AC-BA51AA5F5211}">
      <dgm:prSet/>
      <dgm:spPr/>
      <dgm:t>
        <a:bodyPr/>
        <a:lstStyle/>
        <a:p>
          <a:pPr>
            <a:lnSpc>
              <a:spcPct val="100000"/>
            </a:lnSpc>
          </a:pPr>
          <a:endParaRPr lang="en-US"/>
        </a:p>
      </dgm:t>
    </dgm:pt>
    <dgm:pt modelId="{810498F9-DEE8-4A37-AEF8-3CCAC5E9BB13}" type="parTrans" cxnId="{774A48C5-9F1F-4FE0-9407-D86CBFE06CEA}">
      <dgm:prSet/>
      <dgm:spPr/>
      <dgm:t>
        <a:bodyPr/>
        <a:lstStyle/>
        <a:p>
          <a:endParaRPr lang="en-US"/>
        </a:p>
      </dgm:t>
    </dgm:pt>
    <dgm:pt modelId="{4D392E88-7AA8-4A0B-A81A-56C877365F7E}" type="sibTrans" cxnId="{774A48C5-9F1F-4FE0-9407-D86CBFE06CEA}">
      <dgm:prSet phldrT="6" phldr="0"/>
      <dgm:spPr/>
      <dgm:t>
        <a:bodyPr/>
        <a:lstStyle/>
        <a:p>
          <a:endParaRPr lang="en-US"/>
        </a:p>
      </dgm:t>
    </dgm:pt>
    <dgm:pt modelId="{31A683F5-DF08-4424-A881-EFB9B11E4560}" type="pres">
      <dgm:prSet presAssocID="{0D9889A7-350F-4E75-8406-6267C49A699B}" presName="root" presStyleCnt="0">
        <dgm:presLayoutVars>
          <dgm:dir/>
          <dgm:resizeHandles val="exact"/>
        </dgm:presLayoutVars>
      </dgm:prSet>
      <dgm:spPr/>
    </dgm:pt>
    <dgm:pt modelId="{4E599ABF-8ED2-420D-9C81-D007742E2258}" type="pres">
      <dgm:prSet presAssocID="{FB58D81B-5C8D-45E0-9EC6-818F44218318}" presName="compNode" presStyleCnt="0"/>
      <dgm:spPr/>
    </dgm:pt>
    <dgm:pt modelId="{C93274C1-99D4-45DA-BD01-51F0AE7E64D2}" type="pres">
      <dgm:prSet presAssocID="{FB58D81B-5C8D-45E0-9EC6-818F44218318}" presName="bgRect" presStyleLbl="bgShp" presStyleIdx="0" presStyleCnt="6"/>
      <dgm:spPr/>
    </dgm:pt>
    <dgm:pt modelId="{1F344098-F63D-49A1-BF64-15D656FAC3D3}" type="pres">
      <dgm:prSet presAssocID="{FB58D81B-5C8D-45E0-9EC6-818F44218318}" presName="iconRect" presStyleLbl="node1" presStyleIdx="0" presStyleCnt="6"/>
      <dgm:spPr>
        <a:ln>
          <a:noFill/>
        </a:ln>
      </dgm:spPr>
    </dgm:pt>
    <dgm:pt modelId="{FC364211-6CB2-41F8-8E06-4D4EE594699C}" type="pres">
      <dgm:prSet presAssocID="{FB58D81B-5C8D-45E0-9EC6-818F44218318}" presName="spaceRect" presStyleCnt="0"/>
      <dgm:spPr/>
    </dgm:pt>
    <dgm:pt modelId="{096BBB1F-62E6-4140-A20C-8DC4933CB299}" type="pres">
      <dgm:prSet presAssocID="{FB58D81B-5C8D-45E0-9EC6-818F44218318}" presName="parTx" presStyleLbl="revTx" presStyleIdx="0" presStyleCnt="9">
        <dgm:presLayoutVars>
          <dgm:chMax val="0"/>
          <dgm:chPref val="0"/>
        </dgm:presLayoutVars>
      </dgm:prSet>
      <dgm:spPr/>
    </dgm:pt>
    <dgm:pt modelId="{93277A73-D084-414D-8E52-5537833319F5}" type="pres">
      <dgm:prSet presAssocID="{EA36256E-1184-4FEE-9640-8DB3F01BF8FD}" presName="sibTrans" presStyleCnt="0"/>
      <dgm:spPr/>
    </dgm:pt>
    <dgm:pt modelId="{A1A38084-293D-4669-AED3-EF9332A4E531}" type="pres">
      <dgm:prSet presAssocID="{0ABB5A2E-0535-4D7A-99A1-2AAC26B0EBF1}" presName="compNode" presStyleCnt="0"/>
      <dgm:spPr/>
    </dgm:pt>
    <dgm:pt modelId="{630479C9-E83C-42E0-8144-FF41088B802D}" type="pres">
      <dgm:prSet presAssocID="{0ABB5A2E-0535-4D7A-99A1-2AAC26B0EBF1}" presName="bgRect" presStyleLbl="bgShp" presStyleIdx="1" presStyleCnt="6" custLinFactNeighborX="1402" custLinFactNeighborY="-19962"/>
      <dgm:spPr/>
    </dgm:pt>
    <dgm:pt modelId="{08997DC4-31AA-444B-B585-2871DDCE34BD}" type="pres">
      <dgm:prSet presAssocID="{0ABB5A2E-0535-4D7A-99A1-2AAC26B0EBF1}" presName="iconRect" presStyleLbl="nod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77FEB48-DB4A-4FD2-BEFB-F036C7E44470}" type="pres">
      <dgm:prSet presAssocID="{0ABB5A2E-0535-4D7A-99A1-2AAC26B0EBF1}" presName="spaceRect" presStyleCnt="0"/>
      <dgm:spPr/>
    </dgm:pt>
    <dgm:pt modelId="{4A82FF81-C92D-42A5-B5BF-2D29EB4BB1EF}" type="pres">
      <dgm:prSet presAssocID="{0ABB5A2E-0535-4D7A-99A1-2AAC26B0EBF1}" presName="parTx" presStyleLbl="revTx" presStyleIdx="1" presStyleCnt="9" custScaleX="100874">
        <dgm:presLayoutVars>
          <dgm:chMax val="0"/>
          <dgm:chPref val="0"/>
        </dgm:presLayoutVars>
      </dgm:prSet>
      <dgm:spPr/>
    </dgm:pt>
    <dgm:pt modelId="{1950427B-972B-4BE1-8125-A9EC799866D7}" type="pres">
      <dgm:prSet presAssocID="{71B0CB5C-E78C-4CE9-B81F-CA8F85697352}" presName="sibTrans" presStyleCnt="0"/>
      <dgm:spPr/>
    </dgm:pt>
    <dgm:pt modelId="{C5A52D1B-59B6-4C49-A794-8F580E1C9EE3}" type="pres">
      <dgm:prSet presAssocID="{A0F802DE-1283-46AD-B02F-C56F1E9C58EB}" presName="compNode" presStyleCnt="0"/>
      <dgm:spPr/>
    </dgm:pt>
    <dgm:pt modelId="{73568AE5-58DD-4889-A82B-0635EEF0231A}" type="pres">
      <dgm:prSet presAssocID="{A0F802DE-1283-46AD-B02F-C56F1E9C58EB}" presName="bgRect" presStyleLbl="bgShp" presStyleIdx="2" presStyleCnt="6" custLinFactNeighborX="934" custLinFactNeighborY="7250"/>
      <dgm:spPr/>
    </dgm:pt>
    <dgm:pt modelId="{58B84FCB-BA04-46EF-A8D5-212DB67C5E5C}" type="pres">
      <dgm:prSet presAssocID="{A0F802DE-1283-46AD-B02F-C56F1E9C58EB}"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F31CBBC6-1513-4DD7-AE1B-544E4908DA61}" type="pres">
      <dgm:prSet presAssocID="{A0F802DE-1283-46AD-B02F-C56F1E9C58EB}" presName="spaceRect" presStyleCnt="0"/>
      <dgm:spPr/>
    </dgm:pt>
    <dgm:pt modelId="{5B04D281-BD9F-47CB-B424-90494F9F0F17}" type="pres">
      <dgm:prSet presAssocID="{A0F802DE-1283-46AD-B02F-C56F1E9C58EB}" presName="parTx" presStyleLbl="revTx" presStyleIdx="2" presStyleCnt="9">
        <dgm:presLayoutVars>
          <dgm:chMax val="0"/>
          <dgm:chPref val="0"/>
        </dgm:presLayoutVars>
      </dgm:prSet>
      <dgm:spPr/>
    </dgm:pt>
    <dgm:pt modelId="{F3419701-7089-4666-A286-15E757F8112D}" type="pres">
      <dgm:prSet presAssocID="{A0F802DE-1283-46AD-B02F-C56F1E9C58EB}" presName="desTx" presStyleLbl="revTx" presStyleIdx="3" presStyleCnt="9">
        <dgm:presLayoutVars/>
      </dgm:prSet>
      <dgm:spPr/>
    </dgm:pt>
    <dgm:pt modelId="{C4C0FD2E-627B-4F9D-8695-97D9C028D0BF}" type="pres">
      <dgm:prSet presAssocID="{6A3A3EB6-DDCC-487D-9794-533E17DB443D}" presName="sibTrans" presStyleCnt="0"/>
      <dgm:spPr/>
    </dgm:pt>
    <dgm:pt modelId="{89551970-5F02-4D78-8E3F-4B91EF6F3653}" type="pres">
      <dgm:prSet presAssocID="{851C1A49-421A-4923-A67B-AB5DAC0E29DA}" presName="compNode" presStyleCnt="0"/>
      <dgm:spPr/>
    </dgm:pt>
    <dgm:pt modelId="{D1F9077F-EC5A-47FB-80A8-51ED0E6A7321}" type="pres">
      <dgm:prSet presAssocID="{851C1A49-421A-4923-A67B-AB5DAC0E29DA}" presName="bgRect" presStyleLbl="bgShp" presStyleIdx="3" presStyleCnt="6"/>
      <dgm:spPr/>
    </dgm:pt>
    <dgm:pt modelId="{56B7C7BD-48D2-4CE0-877F-9A8CAF7797FD}" type="pres">
      <dgm:prSet presAssocID="{851C1A49-421A-4923-A67B-AB5DAC0E29DA}"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CF3BDAB-6538-450D-A344-6A844A0C023B}" type="pres">
      <dgm:prSet presAssocID="{851C1A49-421A-4923-A67B-AB5DAC0E29DA}" presName="spaceRect" presStyleCnt="0"/>
      <dgm:spPr/>
    </dgm:pt>
    <dgm:pt modelId="{D180FC6B-5987-4D2F-B71E-70953C7E6A41}" type="pres">
      <dgm:prSet presAssocID="{851C1A49-421A-4923-A67B-AB5DAC0E29DA}" presName="parTx" presStyleLbl="revTx" presStyleIdx="4" presStyleCnt="9">
        <dgm:presLayoutVars>
          <dgm:chMax val="0"/>
          <dgm:chPref val="0"/>
        </dgm:presLayoutVars>
      </dgm:prSet>
      <dgm:spPr/>
    </dgm:pt>
    <dgm:pt modelId="{0C5A1B36-60F5-4FCE-A54D-10378D9255D4}" type="pres">
      <dgm:prSet presAssocID="{851C1A49-421A-4923-A67B-AB5DAC0E29DA}" presName="desTx" presStyleLbl="revTx" presStyleIdx="5" presStyleCnt="9">
        <dgm:presLayoutVars/>
      </dgm:prSet>
      <dgm:spPr/>
    </dgm:pt>
    <dgm:pt modelId="{D0D4656A-F744-4501-B9AE-76ACCE57B333}" type="pres">
      <dgm:prSet presAssocID="{DC60D014-51FA-4BB0-A21A-C9F936A09E49}" presName="sibTrans" presStyleCnt="0"/>
      <dgm:spPr/>
    </dgm:pt>
    <dgm:pt modelId="{5EEA2283-5DA3-499C-9379-6364BC9812FD}" type="pres">
      <dgm:prSet presAssocID="{E2628095-7A99-4B3E-A820-47E3E453228A}" presName="compNode" presStyleCnt="0"/>
      <dgm:spPr/>
    </dgm:pt>
    <dgm:pt modelId="{2B807108-55F7-4F25-B2B5-419BA82D6DEE}" type="pres">
      <dgm:prSet presAssocID="{E2628095-7A99-4B3E-A820-47E3E453228A}" presName="bgRect" presStyleLbl="bgShp" presStyleIdx="4" presStyleCnt="6" custLinFactNeighborX="-245" custLinFactNeighborY="5451"/>
      <dgm:spPr/>
    </dgm:pt>
    <dgm:pt modelId="{FFF53866-27C6-45A6-8340-8B59CD453186}" type="pres">
      <dgm:prSet presAssocID="{E2628095-7A99-4B3E-A820-47E3E453228A}"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95448E6B-6609-443C-81F7-16B99353FFBA}" type="pres">
      <dgm:prSet presAssocID="{E2628095-7A99-4B3E-A820-47E3E453228A}" presName="spaceRect" presStyleCnt="0"/>
      <dgm:spPr/>
    </dgm:pt>
    <dgm:pt modelId="{17B38229-39DA-48CB-BFC2-0064DD96623D}" type="pres">
      <dgm:prSet presAssocID="{E2628095-7A99-4B3E-A820-47E3E453228A}" presName="parTx" presStyleLbl="revTx" presStyleIdx="6" presStyleCnt="9" custScaleX="129203" custLinFactNeighborX="566" custLinFactNeighborY="15104">
        <dgm:presLayoutVars>
          <dgm:chMax val="0"/>
          <dgm:chPref val="0"/>
        </dgm:presLayoutVars>
      </dgm:prSet>
      <dgm:spPr/>
    </dgm:pt>
    <dgm:pt modelId="{92E3666A-6C8A-4276-98A9-BED3D4BA3CDD}" type="pres">
      <dgm:prSet presAssocID="{E2628095-7A99-4B3E-A820-47E3E453228A}" presName="desTx" presStyleLbl="revTx" presStyleIdx="7" presStyleCnt="9">
        <dgm:presLayoutVars/>
      </dgm:prSet>
      <dgm:spPr/>
    </dgm:pt>
    <dgm:pt modelId="{C4894D33-1ABB-4E22-BFA1-F11BA2240807}" type="pres">
      <dgm:prSet presAssocID="{3EE4DC2E-B475-4D0D-A7BF-F44819FCA02E}" presName="sibTrans" presStyleCnt="0"/>
      <dgm:spPr/>
    </dgm:pt>
    <dgm:pt modelId="{FA196DFA-FC4E-4C0B-9662-4B116E32AF49}" type="pres">
      <dgm:prSet presAssocID="{7B17ED92-C8E4-41E9-A0AC-BA51AA5F5211}" presName="compNode" presStyleCnt="0"/>
      <dgm:spPr/>
    </dgm:pt>
    <dgm:pt modelId="{8BFFD5DE-210F-4611-B93C-B4FBAFBD0306}" type="pres">
      <dgm:prSet presAssocID="{7B17ED92-C8E4-41E9-A0AC-BA51AA5F5211}" presName="bgRect" presStyleLbl="bgShp" presStyleIdx="5" presStyleCnt="6" custLinFactNeighborX="340" custLinFactNeighborY="11342"/>
      <dgm:spPr/>
    </dgm:pt>
    <dgm:pt modelId="{5ADCBD95-B3D3-43E1-84C2-F9D92476461B}" type="pres">
      <dgm:prSet presAssocID="{7B17ED92-C8E4-41E9-A0AC-BA51AA5F5211}"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845C5DBD-6E1A-424B-B27A-089A505F4890}" type="pres">
      <dgm:prSet presAssocID="{7B17ED92-C8E4-41E9-A0AC-BA51AA5F5211}" presName="spaceRect" presStyleCnt="0"/>
      <dgm:spPr/>
    </dgm:pt>
    <dgm:pt modelId="{0E81D96C-A5BA-45D5-9593-FDF4C2FF48A8}" type="pres">
      <dgm:prSet presAssocID="{7B17ED92-C8E4-41E9-A0AC-BA51AA5F5211}" presName="parTx" presStyleLbl="revTx" presStyleIdx="8" presStyleCnt="9">
        <dgm:presLayoutVars>
          <dgm:chMax val="0"/>
          <dgm:chPref val="0"/>
        </dgm:presLayoutVars>
      </dgm:prSet>
      <dgm:spPr/>
    </dgm:pt>
  </dgm:ptLst>
  <dgm:cxnLst>
    <dgm:cxn modelId="{D0F8CD05-A0CD-426A-B25C-893966D790C4}" srcId="{0D9889A7-350F-4E75-8406-6267C49A699B}" destId="{0ABB5A2E-0535-4D7A-99A1-2AAC26B0EBF1}" srcOrd="1" destOrd="0" parTransId="{053B6087-B02B-425A-988F-5FFFF94BD1B2}" sibTransId="{71B0CB5C-E78C-4CE9-B81F-CA8F85697352}"/>
    <dgm:cxn modelId="{96964B18-77CD-4D22-B2F0-DDF8F178AF41}" srcId="{0D9889A7-350F-4E75-8406-6267C49A699B}" destId="{A0F802DE-1283-46AD-B02F-C56F1E9C58EB}" srcOrd="2" destOrd="0" parTransId="{9FCD366D-AE0B-42E8-81EF-4AD7A4813372}" sibTransId="{6A3A3EB6-DDCC-487D-9794-533E17DB443D}"/>
    <dgm:cxn modelId="{7D1CE92A-EA2A-471F-B697-798656A0B6A9}" type="presOf" srcId="{FB58D81B-5C8D-45E0-9EC6-818F44218318}" destId="{096BBB1F-62E6-4140-A20C-8DC4933CB299}" srcOrd="0" destOrd="0" presId="urn:microsoft.com/office/officeart/2018/2/layout/IconVerticalSolidList"/>
    <dgm:cxn modelId="{1EC6F02B-CD2E-4102-BC6A-80967D7FD3EE}" type="presOf" srcId="{4CEB27DC-BC1C-4922-924F-7C3E68150FA4}" destId="{92E3666A-6C8A-4276-98A9-BED3D4BA3CDD}" srcOrd="0" destOrd="0" presId="urn:microsoft.com/office/officeart/2018/2/layout/IconVerticalSolidList"/>
    <dgm:cxn modelId="{DAC63D2E-1667-4867-9DD9-9FE7EC2CEC08}" srcId="{0D9889A7-350F-4E75-8406-6267C49A699B}" destId="{FB58D81B-5C8D-45E0-9EC6-818F44218318}" srcOrd="0" destOrd="0" parTransId="{851B9CD5-B66C-4CE2-B67D-46DF704B1168}" sibTransId="{EA36256E-1184-4FEE-9640-8DB3F01BF8FD}"/>
    <dgm:cxn modelId="{202B7A30-B260-4816-A154-71A3B2DF1B3E}" type="presOf" srcId="{0B23F16A-1426-4060-8146-2CD2E0B17238}" destId="{0C5A1B36-60F5-4FCE-A54D-10378D9255D4}" srcOrd="0" destOrd="0" presId="urn:microsoft.com/office/officeart/2018/2/layout/IconVerticalSolidList"/>
    <dgm:cxn modelId="{2D957538-C5FD-4ED1-B774-2DE6D5ACBB5F}" type="presOf" srcId="{A0F802DE-1283-46AD-B02F-C56F1E9C58EB}" destId="{5B04D281-BD9F-47CB-B424-90494F9F0F17}" srcOrd="0" destOrd="0" presId="urn:microsoft.com/office/officeart/2018/2/layout/IconVerticalSolidList"/>
    <dgm:cxn modelId="{ED259F5B-E49B-43B0-9DEF-5F744853025A}" srcId="{0D9889A7-350F-4E75-8406-6267C49A699B}" destId="{851C1A49-421A-4923-A67B-AB5DAC0E29DA}" srcOrd="3" destOrd="0" parTransId="{7A59B0D6-ACCB-49E6-8E60-245CF249EC53}" sibTransId="{DC60D014-51FA-4BB0-A21A-C9F936A09E49}"/>
    <dgm:cxn modelId="{4D6FFD5D-8AB5-46F2-8999-5E41EE687741}" type="presOf" srcId="{7C8D7A38-6D68-48D9-830F-065502B9027C}" destId="{F3419701-7089-4666-A286-15E757F8112D}" srcOrd="0" destOrd="0" presId="urn:microsoft.com/office/officeart/2018/2/layout/IconVerticalSolidList"/>
    <dgm:cxn modelId="{915B1A64-32B3-43DC-AC4E-D5B0CB84F26A}" type="presOf" srcId="{E2628095-7A99-4B3E-A820-47E3E453228A}" destId="{17B38229-39DA-48CB-BFC2-0064DD96623D}" srcOrd="0" destOrd="0" presId="urn:microsoft.com/office/officeart/2018/2/layout/IconVerticalSolidList"/>
    <dgm:cxn modelId="{B8E8C46D-72AF-4A7D-8BC7-8283B2FBC9F2}" type="presOf" srcId="{0ABB5A2E-0535-4D7A-99A1-2AAC26B0EBF1}" destId="{4A82FF81-C92D-42A5-B5BF-2D29EB4BB1EF}" srcOrd="0" destOrd="0" presId="urn:microsoft.com/office/officeart/2018/2/layout/IconVerticalSolidList"/>
    <dgm:cxn modelId="{1E46E67D-A5E1-4188-AAFF-909444D23902}" srcId="{E2628095-7A99-4B3E-A820-47E3E453228A}" destId="{4CEB27DC-BC1C-4922-924F-7C3E68150FA4}" srcOrd="0" destOrd="0" parTransId="{4C8391EB-6006-41B0-B336-0A7D6F1E77E9}" sibTransId="{7C1F4012-EE08-4ECB-83D3-18C704CE0746}"/>
    <dgm:cxn modelId="{DD95727E-395E-487B-AA41-F63384236FDF}" srcId="{851C1A49-421A-4923-A67B-AB5DAC0E29DA}" destId="{0B23F16A-1426-4060-8146-2CD2E0B17238}" srcOrd="0" destOrd="0" parTransId="{D54AEA0A-07C9-467E-9F54-E1A98897F819}" sibTransId="{86E911D2-1141-4410-9BE0-D7959E28F66A}"/>
    <dgm:cxn modelId="{608CA4B8-06AC-47D3-92E6-C5F75FBB83E6}" type="presOf" srcId="{851C1A49-421A-4923-A67B-AB5DAC0E29DA}" destId="{D180FC6B-5987-4D2F-B71E-70953C7E6A41}" srcOrd="0" destOrd="0" presId="urn:microsoft.com/office/officeart/2018/2/layout/IconVerticalSolidList"/>
    <dgm:cxn modelId="{774A48C5-9F1F-4FE0-9407-D86CBFE06CEA}" srcId="{0D9889A7-350F-4E75-8406-6267C49A699B}" destId="{7B17ED92-C8E4-41E9-A0AC-BA51AA5F5211}" srcOrd="5" destOrd="0" parTransId="{810498F9-DEE8-4A37-AEF8-3CCAC5E9BB13}" sibTransId="{4D392E88-7AA8-4A0B-A81A-56C877365F7E}"/>
    <dgm:cxn modelId="{D8C0E2C5-1802-4C49-AA0C-7061844D134C}" srcId="{A0F802DE-1283-46AD-B02F-C56F1E9C58EB}" destId="{7C8D7A38-6D68-48D9-830F-065502B9027C}" srcOrd="0" destOrd="0" parTransId="{035F7D53-3582-414F-B4AD-6F651DC4AC37}" sibTransId="{7923800D-2081-4FF3-A304-2F8EAEEFD122}"/>
    <dgm:cxn modelId="{03C2ECC8-108C-4242-B8BB-050108BB0381}" type="presOf" srcId="{7B17ED92-C8E4-41E9-A0AC-BA51AA5F5211}" destId="{0E81D96C-A5BA-45D5-9593-FDF4C2FF48A8}" srcOrd="0" destOrd="0" presId="urn:microsoft.com/office/officeart/2018/2/layout/IconVerticalSolidList"/>
    <dgm:cxn modelId="{A8EBA0CF-D544-4359-8D82-7CDE5B7CBA2F}" srcId="{0D9889A7-350F-4E75-8406-6267C49A699B}" destId="{E2628095-7A99-4B3E-A820-47E3E453228A}" srcOrd="4" destOrd="0" parTransId="{4121572B-FBA4-4540-9754-81FAD940FF33}" sibTransId="{3EE4DC2E-B475-4D0D-A7BF-F44819FCA02E}"/>
    <dgm:cxn modelId="{64E8E9CF-D740-4137-BFDE-8EAFC2D52DB4}" type="presOf" srcId="{0D9889A7-350F-4E75-8406-6267C49A699B}" destId="{31A683F5-DF08-4424-A881-EFB9B11E4560}" srcOrd="0" destOrd="0" presId="urn:microsoft.com/office/officeart/2018/2/layout/IconVerticalSolidList"/>
    <dgm:cxn modelId="{DF28BCA9-536C-4A26-AD3C-730D87238831}" type="presParOf" srcId="{31A683F5-DF08-4424-A881-EFB9B11E4560}" destId="{4E599ABF-8ED2-420D-9C81-D007742E2258}" srcOrd="0" destOrd="0" presId="urn:microsoft.com/office/officeart/2018/2/layout/IconVerticalSolidList"/>
    <dgm:cxn modelId="{109F5B71-C807-48A7-8144-49DC7B94C347}" type="presParOf" srcId="{4E599ABF-8ED2-420D-9C81-D007742E2258}" destId="{C93274C1-99D4-45DA-BD01-51F0AE7E64D2}" srcOrd="0" destOrd="0" presId="urn:microsoft.com/office/officeart/2018/2/layout/IconVerticalSolidList"/>
    <dgm:cxn modelId="{BBA07D82-585E-43B4-8FE8-EB87E1551C55}" type="presParOf" srcId="{4E599ABF-8ED2-420D-9C81-D007742E2258}" destId="{1F344098-F63D-49A1-BF64-15D656FAC3D3}" srcOrd="1" destOrd="0" presId="urn:microsoft.com/office/officeart/2018/2/layout/IconVerticalSolidList"/>
    <dgm:cxn modelId="{C2C5DBC0-B17E-48E7-BE45-1794E42E8DC3}" type="presParOf" srcId="{4E599ABF-8ED2-420D-9C81-D007742E2258}" destId="{FC364211-6CB2-41F8-8E06-4D4EE594699C}" srcOrd="2" destOrd="0" presId="urn:microsoft.com/office/officeart/2018/2/layout/IconVerticalSolidList"/>
    <dgm:cxn modelId="{BFE668FC-5275-4A11-8511-41C42CEA1B8F}" type="presParOf" srcId="{4E599ABF-8ED2-420D-9C81-D007742E2258}" destId="{096BBB1F-62E6-4140-A20C-8DC4933CB299}" srcOrd="3" destOrd="0" presId="urn:microsoft.com/office/officeart/2018/2/layout/IconVerticalSolidList"/>
    <dgm:cxn modelId="{F59B27D1-8062-4F98-BADF-F4608E9E4074}" type="presParOf" srcId="{31A683F5-DF08-4424-A881-EFB9B11E4560}" destId="{93277A73-D084-414D-8E52-5537833319F5}" srcOrd="1" destOrd="0" presId="urn:microsoft.com/office/officeart/2018/2/layout/IconVerticalSolidList"/>
    <dgm:cxn modelId="{D9D9B013-CDD8-45D1-8A90-A45E70E639A3}" type="presParOf" srcId="{31A683F5-DF08-4424-A881-EFB9B11E4560}" destId="{A1A38084-293D-4669-AED3-EF9332A4E531}" srcOrd="2" destOrd="0" presId="urn:microsoft.com/office/officeart/2018/2/layout/IconVerticalSolidList"/>
    <dgm:cxn modelId="{80BDE999-5A05-4DF3-8F5B-FB0571EF8699}" type="presParOf" srcId="{A1A38084-293D-4669-AED3-EF9332A4E531}" destId="{630479C9-E83C-42E0-8144-FF41088B802D}" srcOrd="0" destOrd="0" presId="urn:microsoft.com/office/officeart/2018/2/layout/IconVerticalSolidList"/>
    <dgm:cxn modelId="{795EA0AE-F125-4940-B5ED-DB7C83B83DB4}" type="presParOf" srcId="{A1A38084-293D-4669-AED3-EF9332A4E531}" destId="{08997DC4-31AA-444B-B585-2871DDCE34BD}" srcOrd="1" destOrd="0" presId="urn:microsoft.com/office/officeart/2018/2/layout/IconVerticalSolidList"/>
    <dgm:cxn modelId="{22E40785-A9B6-4870-8128-37A0BB758B64}" type="presParOf" srcId="{A1A38084-293D-4669-AED3-EF9332A4E531}" destId="{277FEB48-DB4A-4FD2-BEFB-F036C7E44470}" srcOrd="2" destOrd="0" presId="urn:microsoft.com/office/officeart/2018/2/layout/IconVerticalSolidList"/>
    <dgm:cxn modelId="{9C3AC262-9EE8-4B0E-9B1A-2C1B43E9D41A}" type="presParOf" srcId="{A1A38084-293D-4669-AED3-EF9332A4E531}" destId="{4A82FF81-C92D-42A5-B5BF-2D29EB4BB1EF}" srcOrd="3" destOrd="0" presId="urn:microsoft.com/office/officeart/2018/2/layout/IconVerticalSolidList"/>
    <dgm:cxn modelId="{8FCDCA3D-318C-43CC-81A8-20E505031500}" type="presParOf" srcId="{31A683F5-DF08-4424-A881-EFB9B11E4560}" destId="{1950427B-972B-4BE1-8125-A9EC799866D7}" srcOrd="3" destOrd="0" presId="urn:microsoft.com/office/officeart/2018/2/layout/IconVerticalSolidList"/>
    <dgm:cxn modelId="{40997729-C11C-4CAA-873D-804AD154CED8}" type="presParOf" srcId="{31A683F5-DF08-4424-A881-EFB9B11E4560}" destId="{C5A52D1B-59B6-4C49-A794-8F580E1C9EE3}" srcOrd="4" destOrd="0" presId="urn:microsoft.com/office/officeart/2018/2/layout/IconVerticalSolidList"/>
    <dgm:cxn modelId="{BB8F1541-8D77-4838-B159-5FE5E8351492}" type="presParOf" srcId="{C5A52D1B-59B6-4C49-A794-8F580E1C9EE3}" destId="{73568AE5-58DD-4889-A82B-0635EEF0231A}" srcOrd="0" destOrd="0" presId="urn:microsoft.com/office/officeart/2018/2/layout/IconVerticalSolidList"/>
    <dgm:cxn modelId="{1EC94A32-87B3-4846-89FC-D4BC694CEE36}" type="presParOf" srcId="{C5A52D1B-59B6-4C49-A794-8F580E1C9EE3}" destId="{58B84FCB-BA04-46EF-A8D5-212DB67C5E5C}" srcOrd="1" destOrd="0" presId="urn:microsoft.com/office/officeart/2018/2/layout/IconVerticalSolidList"/>
    <dgm:cxn modelId="{D95EE467-A28E-49E2-812F-F80631B2C190}" type="presParOf" srcId="{C5A52D1B-59B6-4C49-A794-8F580E1C9EE3}" destId="{F31CBBC6-1513-4DD7-AE1B-544E4908DA61}" srcOrd="2" destOrd="0" presId="urn:microsoft.com/office/officeart/2018/2/layout/IconVerticalSolidList"/>
    <dgm:cxn modelId="{A7F22051-9EF0-4386-9D63-9993C6AA0DE0}" type="presParOf" srcId="{C5A52D1B-59B6-4C49-A794-8F580E1C9EE3}" destId="{5B04D281-BD9F-47CB-B424-90494F9F0F17}" srcOrd="3" destOrd="0" presId="urn:microsoft.com/office/officeart/2018/2/layout/IconVerticalSolidList"/>
    <dgm:cxn modelId="{6C9F12CB-6418-411D-BF6D-CC868B38B073}" type="presParOf" srcId="{C5A52D1B-59B6-4C49-A794-8F580E1C9EE3}" destId="{F3419701-7089-4666-A286-15E757F8112D}" srcOrd="4" destOrd="0" presId="urn:microsoft.com/office/officeart/2018/2/layout/IconVerticalSolidList"/>
    <dgm:cxn modelId="{A65D1E29-F0CB-4181-BD6C-906429A3890E}" type="presParOf" srcId="{31A683F5-DF08-4424-A881-EFB9B11E4560}" destId="{C4C0FD2E-627B-4F9D-8695-97D9C028D0BF}" srcOrd="5" destOrd="0" presId="urn:microsoft.com/office/officeart/2018/2/layout/IconVerticalSolidList"/>
    <dgm:cxn modelId="{F2FCA705-0E9B-4FF0-8BFC-F8CAFA893471}" type="presParOf" srcId="{31A683F5-DF08-4424-A881-EFB9B11E4560}" destId="{89551970-5F02-4D78-8E3F-4B91EF6F3653}" srcOrd="6" destOrd="0" presId="urn:microsoft.com/office/officeart/2018/2/layout/IconVerticalSolidList"/>
    <dgm:cxn modelId="{F5ED5722-4E75-40C8-9D85-EDC36E25FFDF}" type="presParOf" srcId="{89551970-5F02-4D78-8E3F-4B91EF6F3653}" destId="{D1F9077F-EC5A-47FB-80A8-51ED0E6A7321}" srcOrd="0" destOrd="0" presId="urn:microsoft.com/office/officeart/2018/2/layout/IconVerticalSolidList"/>
    <dgm:cxn modelId="{1F61697A-624F-46C7-956F-59F20F51CB12}" type="presParOf" srcId="{89551970-5F02-4D78-8E3F-4B91EF6F3653}" destId="{56B7C7BD-48D2-4CE0-877F-9A8CAF7797FD}" srcOrd="1" destOrd="0" presId="urn:microsoft.com/office/officeart/2018/2/layout/IconVerticalSolidList"/>
    <dgm:cxn modelId="{EC31B9E1-AEA6-4184-8D37-F690C2420A4B}" type="presParOf" srcId="{89551970-5F02-4D78-8E3F-4B91EF6F3653}" destId="{CCF3BDAB-6538-450D-A344-6A844A0C023B}" srcOrd="2" destOrd="0" presId="urn:microsoft.com/office/officeart/2018/2/layout/IconVerticalSolidList"/>
    <dgm:cxn modelId="{F600829E-6689-4AAA-86C7-B3EE5C886310}" type="presParOf" srcId="{89551970-5F02-4D78-8E3F-4B91EF6F3653}" destId="{D180FC6B-5987-4D2F-B71E-70953C7E6A41}" srcOrd="3" destOrd="0" presId="urn:microsoft.com/office/officeart/2018/2/layout/IconVerticalSolidList"/>
    <dgm:cxn modelId="{D34E7698-9AB4-4164-B2AE-67D8D003BF00}" type="presParOf" srcId="{89551970-5F02-4D78-8E3F-4B91EF6F3653}" destId="{0C5A1B36-60F5-4FCE-A54D-10378D9255D4}" srcOrd="4" destOrd="0" presId="urn:microsoft.com/office/officeart/2018/2/layout/IconVerticalSolidList"/>
    <dgm:cxn modelId="{0D4780B6-671B-4675-BDED-0D0058EDAE78}" type="presParOf" srcId="{31A683F5-DF08-4424-A881-EFB9B11E4560}" destId="{D0D4656A-F744-4501-B9AE-76ACCE57B333}" srcOrd="7" destOrd="0" presId="urn:microsoft.com/office/officeart/2018/2/layout/IconVerticalSolidList"/>
    <dgm:cxn modelId="{5EA14935-4770-4EE8-9366-37A41E46F114}" type="presParOf" srcId="{31A683F5-DF08-4424-A881-EFB9B11E4560}" destId="{5EEA2283-5DA3-499C-9379-6364BC9812FD}" srcOrd="8" destOrd="0" presId="urn:microsoft.com/office/officeart/2018/2/layout/IconVerticalSolidList"/>
    <dgm:cxn modelId="{667337FC-B417-4674-9DD1-BC3D14B6DBBA}" type="presParOf" srcId="{5EEA2283-5DA3-499C-9379-6364BC9812FD}" destId="{2B807108-55F7-4F25-B2B5-419BA82D6DEE}" srcOrd="0" destOrd="0" presId="urn:microsoft.com/office/officeart/2018/2/layout/IconVerticalSolidList"/>
    <dgm:cxn modelId="{BF5EB8F4-0BD6-4CF8-B449-7D7E84A7FC53}" type="presParOf" srcId="{5EEA2283-5DA3-499C-9379-6364BC9812FD}" destId="{FFF53866-27C6-45A6-8340-8B59CD453186}" srcOrd="1" destOrd="0" presId="urn:microsoft.com/office/officeart/2018/2/layout/IconVerticalSolidList"/>
    <dgm:cxn modelId="{D321D82D-E8A2-4A81-A6A5-E13FD09F04AF}" type="presParOf" srcId="{5EEA2283-5DA3-499C-9379-6364BC9812FD}" destId="{95448E6B-6609-443C-81F7-16B99353FFBA}" srcOrd="2" destOrd="0" presId="urn:microsoft.com/office/officeart/2018/2/layout/IconVerticalSolidList"/>
    <dgm:cxn modelId="{F65A220A-2B55-41E7-B413-EA5495D2D72B}" type="presParOf" srcId="{5EEA2283-5DA3-499C-9379-6364BC9812FD}" destId="{17B38229-39DA-48CB-BFC2-0064DD96623D}" srcOrd="3" destOrd="0" presId="urn:microsoft.com/office/officeart/2018/2/layout/IconVerticalSolidList"/>
    <dgm:cxn modelId="{9CB07480-06E7-4DA3-8659-86940D65BB6E}" type="presParOf" srcId="{5EEA2283-5DA3-499C-9379-6364BC9812FD}" destId="{92E3666A-6C8A-4276-98A9-BED3D4BA3CDD}" srcOrd="4" destOrd="0" presId="urn:microsoft.com/office/officeart/2018/2/layout/IconVerticalSolidList"/>
    <dgm:cxn modelId="{5DF09D5D-88FF-479C-8EAB-80336862EF4B}" type="presParOf" srcId="{31A683F5-DF08-4424-A881-EFB9B11E4560}" destId="{C4894D33-1ABB-4E22-BFA1-F11BA2240807}" srcOrd="9" destOrd="0" presId="urn:microsoft.com/office/officeart/2018/2/layout/IconVerticalSolidList"/>
    <dgm:cxn modelId="{EBFC3C05-3B3F-4705-8FD1-62368BADE4F2}" type="presParOf" srcId="{31A683F5-DF08-4424-A881-EFB9B11E4560}" destId="{FA196DFA-FC4E-4C0B-9662-4B116E32AF49}" srcOrd="10" destOrd="0" presId="urn:microsoft.com/office/officeart/2018/2/layout/IconVerticalSolidList"/>
    <dgm:cxn modelId="{643F8540-BC20-4B9F-B776-EAC3501601E9}" type="presParOf" srcId="{FA196DFA-FC4E-4C0B-9662-4B116E32AF49}" destId="{8BFFD5DE-210F-4611-B93C-B4FBAFBD0306}" srcOrd="0" destOrd="0" presId="urn:microsoft.com/office/officeart/2018/2/layout/IconVerticalSolidList"/>
    <dgm:cxn modelId="{86392531-B416-4D04-86EF-441B9E7D873C}" type="presParOf" srcId="{FA196DFA-FC4E-4C0B-9662-4B116E32AF49}" destId="{5ADCBD95-B3D3-43E1-84C2-F9D92476461B}" srcOrd="1" destOrd="0" presId="urn:microsoft.com/office/officeart/2018/2/layout/IconVerticalSolidList"/>
    <dgm:cxn modelId="{442EADAD-B700-4EA2-8A84-368054FC1073}" type="presParOf" srcId="{FA196DFA-FC4E-4C0B-9662-4B116E32AF49}" destId="{845C5DBD-6E1A-424B-B27A-089A505F4890}" srcOrd="2" destOrd="0" presId="urn:microsoft.com/office/officeart/2018/2/layout/IconVerticalSolidList"/>
    <dgm:cxn modelId="{831185CC-0CEA-411A-AB87-E81BB96E94E4}" type="presParOf" srcId="{FA196DFA-FC4E-4C0B-9662-4B116E32AF49}" destId="{0E81D96C-A5BA-45D5-9593-FDF4C2FF48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3CA94-7D17-4967-A3E0-957F48D394FE}" type="doc">
      <dgm:prSet loTypeId="urn:microsoft.com/office/officeart/2005/8/layout/hierarchy3" loCatId="hierarchy" qsTypeId="urn:microsoft.com/office/officeart/2005/8/quickstyle/simple2" qsCatId="simple" csTypeId="urn:microsoft.com/office/officeart/2005/8/colors/accent2_2" csCatId="accent2" phldr="1"/>
      <dgm:spPr/>
      <dgm:t>
        <a:bodyPr/>
        <a:lstStyle/>
        <a:p>
          <a:endParaRPr lang="en-US"/>
        </a:p>
      </dgm:t>
    </dgm:pt>
    <dgm:pt modelId="{811EA9AB-73CE-46EF-9156-3267EDBF92ED}">
      <dgm:prSet custT="1"/>
      <dgm:spPr/>
      <dgm:t>
        <a:bodyPr/>
        <a:lstStyle/>
        <a:p>
          <a:r>
            <a:rPr lang="en-US" sz="2400"/>
            <a:t>Email the completed Assessment to </a:t>
          </a:r>
          <a:r>
            <a:rPr lang="en-US" sz="2400">
              <a:hlinkClick xmlns:r="http://schemas.openxmlformats.org/officeDocument/2006/relationships" r:id="rId1"/>
            </a:rPr>
            <a:t>coordinated.assessment@co.Middlesex.nj.us</a:t>
          </a:r>
          <a:endParaRPr lang="en-US" sz="2400"/>
        </a:p>
        <a:p>
          <a:endParaRPr lang="en-US" sz="1300"/>
        </a:p>
      </dgm:t>
    </dgm:pt>
    <dgm:pt modelId="{59C4B021-AFBC-4746-9856-4691DFE2F43A}" type="parTrans" cxnId="{EF5B5728-8468-46BF-BB13-C58FC738773A}">
      <dgm:prSet/>
      <dgm:spPr/>
      <dgm:t>
        <a:bodyPr/>
        <a:lstStyle/>
        <a:p>
          <a:endParaRPr lang="en-US"/>
        </a:p>
      </dgm:t>
    </dgm:pt>
    <dgm:pt modelId="{94188B1C-CD5A-4154-B9BA-BE631C01908F}" type="sibTrans" cxnId="{EF5B5728-8468-46BF-BB13-C58FC738773A}">
      <dgm:prSet/>
      <dgm:spPr/>
      <dgm:t>
        <a:bodyPr/>
        <a:lstStyle/>
        <a:p>
          <a:endParaRPr lang="en-US"/>
        </a:p>
      </dgm:t>
    </dgm:pt>
    <dgm:pt modelId="{84D02523-C647-4F54-8FC3-9F1BE2DEE69F}">
      <dgm:prSet custT="1"/>
      <dgm:spPr/>
      <dgm:t>
        <a:bodyPr/>
        <a:lstStyle/>
        <a:p>
          <a:pPr algn="ctr"/>
          <a:r>
            <a:rPr lang="en-US" sz="2000"/>
            <a:t>The CEA Team will review &amp; score the Assessment. The Score &amp; Summary will be sent to the case manager(s).</a:t>
          </a:r>
        </a:p>
      </dgm:t>
    </dgm:pt>
    <dgm:pt modelId="{82BE0708-1737-45AD-A0CE-36E4A1DAE562}" type="parTrans" cxnId="{B9C5836E-0638-4DBB-8F6E-9C46C5A8983F}">
      <dgm:prSet/>
      <dgm:spPr/>
      <dgm:t>
        <a:bodyPr/>
        <a:lstStyle/>
        <a:p>
          <a:endParaRPr lang="en-US"/>
        </a:p>
      </dgm:t>
    </dgm:pt>
    <dgm:pt modelId="{C6A973BD-E39F-43C9-8C00-4DFC5EE8B2E3}" type="sibTrans" cxnId="{B9C5836E-0638-4DBB-8F6E-9C46C5A8983F}">
      <dgm:prSet/>
      <dgm:spPr/>
      <dgm:t>
        <a:bodyPr/>
        <a:lstStyle/>
        <a:p>
          <a:endParaRPr lang="en-US"/>
        </a:p>
      </dgm:t>
    </dgm:pt>
    <dgm:pt modelId="{7BA8EC5B-6E19-4E78-8DB1-79EEA2E7D955}">
      <dgm:prSet/>
      <dgm:spPr/>
      <dgm:t>
        <a:bodyPr/>
        <a:lstStyle/>
        <a:p>
          <a:r>
            <a:rPr lang="en-US"/>
            <a:t>Next Steps will be noted on the Summary. Client will be added to the By-Name-List (BNL)</a:t>
          </a:r>
        </a:p>
      </dgm:t>
    </dgm:pt>
    <dgm:pt modelId="{C7D3E86F-B420-4A4E-B821-F8CC36970079}" type="parTrans" cxnId="{1BF34EEC-1DEE-4EEB-9105-BF83EC8004D9}">
      <dgm:prSet/>
      <dgm:spPr/>
      <dgm:t>
        <a:bodyPr/>
        <a:lstStyle/>
        <a:p>
          <a:endParaRPr lang="en-US"/>
        </a:p>
      </dgm:t>
    </dgm:pt>
    <dgm:pt modelId="{FDC8AE8B-E171-4527-AD41-5B6167CEDCB8}" type="sibTrans" cxnId="{1BF34EEC-1DEE-4EEB-9105-BF83EC8004D9}">
      <dgm:prSet/>
      <dgm:spPr/>
      <dgm:t>
        <a:bodyPr/>
        <a:lstStyle/>
        <a:p>
          <a:endParaRPr lang="en-US"/>
        </a:p>
      </dgm:t>
    </dgm:pt>
    <dgm:pt modelId="{E7AF3574-82BA-4632-963D-7B147F2DDE9E}">
      <dgm:prSet/>
      <dgm:spPr/>
      <dgm:t>
        <a:bodyPr/>
        <a:lstStyle/>
        <a:p>
          <a:r>
            <a:rPr lang="en-US"/>
            <a:t>Client will be referred for a housing opportunity or resource when available based on eligibility criteria.</a:t>
          </a:r>
        </a:p>
      </dgm:t>
    </dgm:pt>
    <dgm:pt modelId="{AC1C80DA-2D6B-4B12-A57E-66C2D93276AA}" type="parTrans" cxnId="{1737CC4F-AAE4-444C-BCE1-B287DD43454E}">
      <dgm:prSet/>
      <dgm:spPr/>
      <dgm:t>
        <a:bodyPr/>
        <a:lstStyle/>
        <a:p>
          <a:endParaRPr lang="en-US"/>
        </a:p>
      </dgm:t>
    </dgm:pt>
    <dgm:pt modelId="{5C3FAEC6-8AC1-440F-93CB-0300F3E1D6C9}" type="sibTrans" cxnId="{1737CC4F-AAE4-444C-BCE1-B287DD43454E}">
      <dgm:prSet/>
      <dgm:spPr/>
      <dgm:t>
        <a:bodyPr/>
        <a:lstStyle/>
        <a:p>
          <a:endParaRPr lang="en-US"/>
        </a:p>
      </dgm:t>
    </dgm:pt>
    <dgm:pt modelId="{5A41C03C-A8C1-4DDE-B17B-A24942985121}" type="pres">
      <dgm:prSet presAssocID="{6763CA94-7D17-4967-A3E0-957F48D394FE}" presName="diagram" presStyleCnt="0">
        <dgm:presLayoutVars>
          <dgm:chPref val="1"/>
          <dgm:dir/>
          <dgm:animOne val="branch"/>
          <dgm:animLvl val="lvl"/>
          <dgm:resizeHandles/>
        </dgm:presLayoutVars>
      </dgm:prSet>
      <dgm:spPr/>
    </dgm:pt>
    <dgm:pt modelId="{0195F077-B994-42EB-BE81-5134A7B629F5}" type="pres">
      <dgm:prSet presAssocID="{811EA9AB-73CE-46EF-9156-3267EDBF92ED}" presName="root" presStyleCnt="0"/>
      <dgm:spPr/>
    </dgm:pt>
    <dgm:pt modelId="{50F67371-C816-472C-BEB2-5880BB7CBDE0}" type="pres">
      <dgm:prSet presAssocID="{811EA9AB-73CE-46EF-9156-3267EDBF92ED}" presName="rootComposite" presStyleCnt="0"/>
      <dgm:spPr/>
    </dgm:pt>
    <dgm:pt modelId="{FF73A7A8-D2C3-4896-8B6B-05BDD0465F70}" type="pres">
      <dgm:prSet presAssocID="{811EA9AB-73CE-46EF-9156-3267EDBF92ED}" presName="rootText" presStyleLbl="node1" presStyleIdx="0" presStyleCnt="3" custScaleX="128503" custScaleY="144368"/>
      <dgm:spPr/>
    </dgm:pt>
    <dgm:pt modelId="{136BF974-0029-4E0C-BB9C-624CB1450288}" type="pres">
      <dgm:prSet presAssocID="{811EA9AB-73CE-46EF-9156-3267EDBF92ED}" presName="rootConnector" presStyleLbl="node1" presStyleIdx="0" presStyleCnt="3"/>
      <dgm:spPr/>
    </dgm:pt>
    <dgm:pt modelId="{F5E97CE0-2F8E-4ABE-A0AD-BC83D213B311}" type="pres">
      <dgm:prSet presAssocID="{811EA9AB-73CE-46EF-9156-3267EDBF92ED}" presName="childShape" presStyleCnt="0"/>
      <dgm:spPr/>
    </dgm:pt>
    <dgm:pt modelId="{2892DE37-ADC5-4AEC-9BAC-44D0596E9855}" type="pres">
      <dgm:prSet presAssocID="{84D02523-C647-4F54-8FC3-9F1BE2DEE69F}" presName="root" presStyleCnt="0"/>
      <dgm:spPr/>
    </dgm:pt>
    <dgm:pt modelId="{2A1B51C5-7B33-49EE-9AFA-711085F2B17F}" type="pres">
      <dgm:prSet presAssocID="{84D02523-C647-4F54-8FC3-9F1BE2DEE69F}" presName="rootComposite" presStyleCnt="0"/>
      <dgm:spPr/>
    </dgm:pt>
    <dgm:pt modelId="{04EBB75A-55C3-4474-9453-51D41FB4E38C}" type="pres">
      <dgm:prSet presAssocID="{84D02523-C647-4F54-8FC3-9F1BE2DEE69F}" presName="rootText" presStyleLbl="node1" presStyleIdx="1" presStyleCnt="3" custScaleY="127658"/>
      <dgm:spPr/>
    </dgm:pt>
    <dgm:pt modelId="{8650D8F8-3417-4D7A-AC45-75D8C5CFE69E}" type="pres">
      <dgm:prSet presAssocID="{84D02523-C647-4F54-8FC3-9F1BE2DEE69F}" presName="rootConnector" presStyleLbl="node1" presStyleIdx="1" presStyleCnt="3"/>
      <dgm:spPr/>
    </dgm:pt>
    <dgm:pt modelId="{386BC6B0-53E5-4061-BAF4-CBA29EA3F49A}" type="pres">
      <dgm:prSet presAssocID="{84D02523-C647-4F54-8FC3-9F1BE2DEE69F}" presName="childShape" presStyleCnt="0"/>
      <dgm:spPr/>
    </dgm:pt>
    <dgm:pt modelId="{529D44E8-9500-4C1F-82C9-0AB2DE134320}" type="pres">
      <dgm:prSet presAssocID="{C7D3E86F-B420-4A4E-B821-F8CC36970079}" presName="Name13" presStyleLbl="parChTrans1D2" presStyleIdx="0" presStyleCnt="1"/>
      <dgm:spPr/>
    </dgm:pt>
    <dgm:pt modelId="{C1D72D99-99FE-4D8E-BC66-AA89DAE97281}" type="pres">
      <dgm:prSet presAssocID="{7BA8EC5B-6E19-4E78-8DB1-79EEA2E7D955}" presName="childText" presStyleLbl="bgAcc1" presStyleIdx="0" presStyleCnt="1">
        <dgm:presLayoutVars>
          <dgm:bulletEnabled val="1"/>
        </dgm:presLayoutVars>
      </dgm:prSet>
      <dgm:spPr/>
    </dgm:pt>
    <dgm:pt modelId="{BD1C3F27-3E7F-4C5B-BAEE-58698F4EB0A9}" type="pres">
      <dgm:prSet presAssocID="{E7AF3574-82BA-4632-963D-7B147F2DDE9E}" presName="root" presStyleCnt="0"/>
      <dgm:spPr/>
    </dgm:pt>
    <dgm:pt modelId="{BAE06EF7-F5B8-4465-B052-A9D096C5126D}" type="pres">
      <dgm:prSet presAssocID="{E7AF3574-82BA-4632-963D-7B147F2DDE9E}" presName="rootComposite" presStyleCnt="0"/>
      <dgm:spPr/>
    </dgm:pt>
    <dgm:pt modelId="{60C3A8E2-67F3-49A4-9B1E-BAEBFEF0985D}" type="pres">
      <dgm:prSet presAssocID="{E7AF3574-82BA-4632-963D-7B147F2DDE9E}" presName="rootText" presStyleLbl="node1" presStyleIdx="2" presStyleCnt="3" custScaleY="143112"/>
      <dgm:spPr/>
    </dgm:pt>
    <dgm:pt modelId="{E6594812-D3A2-4F81-8F6C-6EBC2BE68255}" type="pres">
      <dgm:prSet presAssocID="{E7AF3574-82BA-4632-963D-7B147F2DDE9E}" presName="rootConnector" presStyleLbl="node1" presStyleIdx="2" presStyleCnt="3"/>
      <dgm:spPr/>
    </dgm:pt>
    <dgm:pt modelId="{91222524-17C5-480F-A11D-FC4913415E45}" type="pres">
      <dgm:prSet presAssocID="{E7AF3574-82BA-4632-963D-7B147F2DDE9E}" presName="childShape" presStyleCnt="0"/>
      <dgm:spPr/>
    </dgm:pt>
  </dgm:ptLst>
  <dgm:cxnLst>
    <dgm:cxn modelId="{EF5B5728-8468-46BF-BB13-C58FC738773A}" srcId="{6763CA94-7D17-4967-A3E0-957F48D394FE}" destId="{811EA9AB-73CE-46EF-9156-3267EDBF92ED}" srcOrd="0" destOrd="0" parTransId="{59C4B021-AFBC-4746-9856-4691DFE2F43A}" sibTransId="{94188B1C-CD5A-4154-B9BA-BE631C01908F}"/>
    <dgm:cxn modelId="{11AD1E5B-BAB8-440C-B90B-EA902FD6B9BC}" type="presOf" srcId="{C7D3E86F-B420-4A4E-B821-F8CC36970079}" destId="{529D44E8-9500-4C1F-82C9-0AB2DE134320}" srcOrd="0" destOrd="0" presId="urn:microsoft.com/office/officeart/2005/8/layout/hierarchy3"/>
    <dgm:cxn modelId="{6329B965-4F1A-4C71-8624-F4FDD7372FEC}" type="presOf" srcId="{811EA9AB-73CE-46EF-9156-3267EDBF92ED}" destId="{FF73A7A8-D2C3-4896-8B6B-05BDD0465F70}" srcOrd="0" destOrd="0" presId="urn:microsoft.com/office/officeart/2005/8/layout/hierarchy3"/>
    <dgm:cxn modelId="{9EB3F46C-2A02-47EE-90F3-36BC428D85F0}" type="presOf" srcId="{7BA8EC5B-6E19-4E78-8DB1-79EEA2E7D955}" destId="{C1D72D99-99FE-4D8E-BC66-AA89DAE97281}" srcOrd="0" destOrd="0" presId="urn:microsoft.com/office/officeart/2005/8/layout/hierarchy3"/>
    <dgm:cxn modelId="{B9C5836E-0638-4DBB-8F6E-9C46C5A8983F}" srcId="{6763CA94-7D17-4967-A3E0-957F48D394FE}" destId="{84D02523-C647-4F54-8FC3-9F1BE2DEE69F}" srcOrd="1" destOrd="0" parTransId="{82BE0708-1737-45AD-A0CE-36E4A1DAE562}" sibTransId="{C6A973BD-E39F-43C9-8C00-4DFC5EE8B2E3}"/>
    <dgm:cxn modelId="{1737CC4F-AAE4-444C-BCE1-B287DD43454E}" srcId="{6763CA94-7D17-4967-A3E0-957F48D394FE}" destId="{E7AF3574-82BA-4632-963D-7B147F2DDE9E}" srcOrd="2" destOrd="0" parTransId="{AC1C80DA-2D6B-4B12-A57E-66C2D93276AA}" sibTransId="{5C3FAEC6-8AC1-440F-93CB-0300F3E1D6C9}"/>
    <dgm:cxn modelId="{FBEE35AF-C631-4646-9113-E65C8554745D}" type="presOf" srcId="{E7AF3574-82BA-4632-963D-7B147F2DDE9E}" destId="{60C3A8E2-67F3-49A4-9B1E-BAEBFEF0985D}" srcOrd="0" destOrd="0" presId="urn:microsoft.com/office/officeart/2005/8/layout/hierarchy3"/>
    <dgm:cxn modelId="{D1EBD5B5-201F-4228-81CA-56EAD2793893}" type="presOf" srcId="{6763CA94-7D17-4967-A3E0-957F48D394FE}" destId="{5A41C03C-A8C1-4DDE-B17B-A24942985121}" srcOrd="0" destOrd="0" presId="urn:microsoft.com/office/officeart/2005/8/layout/hierarchy3"/>
    <dgm:cxn modelId="{DA6918CC-FC1F-4A69-AE31-6BFA112685E9}" type="presOf" srcId="{84D02523-C647-4F54-8FC3-9F1BE2DEE69F}" destId="{8650D8F8-3417-4D7A-AC45-75D8C5CFE69E}" srcOrd="1" destOrd="0" presId="urn:microsoft.com/office/officeart/2005/8/layout/hierarchy3"/>
    <dgm:cxn modelId="{20D31CDF-CE2E-49F7-A037-3AB9D41036C2}" type="presOf" srcId="{84D02523-C647-4F54-8FC3-9F1BE2DEE69F}" destId="{04EBB75A-55C3-4474-9453-51D41FB4E38C}" srcOrd="0" destOrd="0" presId="urn:microsoft.com/office/officeart/2005/8/layout/hierarchy3"/>
    <dgm:cxn modelId="{1BF34EEC-1DEE-4EEB-9105-BF83EC8004D9}" srcId="{84D02523-C647-4F54-8FC3-9F1BE2DEE69F}" destId="{7BA8EC5B-6E19-4E78-8DB1-79EEA2E7D955}" srcOrd="0" destOrd="0" parTransId="{C7D3E86F-B420-4A4E-B821-F8CC36970079}" sibTransId="{FDC8AE8B-E171-4527-AD41-5B6167CEDCB8}"/>
    <dgm:cxn modelId="{B639A2EE-0D98-4A96-BB4B-6EAEB0D37B79}" type="presOf" srcId="{E7AF3574-82BA-4632-963D-7B147F2DDE9E}" destId="{E6594812-D3A2-4F81-8F6C-6EBC2BE68255}" srcOrd="1" destOrd="0" presId="urn:microsoft.com/office/officeart/2005/8/layout/hierarchy3"/>
    <dgm:cxn modelId="{F9BE45FE-E53D-4E99-B123-AA8E4DCEAD75}" type="presOf" srcId="{811EA9AB-73CE-46EF-9156-3267EDBF92ED}" destId="{136BF974-0029-4E0C-BB9C-624CB1450288}" srcOrd="1" destOrd="0" presId="urn:microsoft.com/office/officeart/2005/8/layout/hierarchy3"/>
    <dgm:cxn modelId="{1135BD96-99F3-4384-958D-21FF39729D88}" type="presParOf" srcId="{5A41C03C-A8C1-4DDE-B17B-A24942985121}" destId="{0195F077-B994-42EB-BE81-5134A7B629F5}" srcOrd="0" destOrd="0" presId="urn:microsoft.com/office/officeart/2005/8/layout/hierarchy3"/>
    <dgm:cxn modelId="{110F711E-171F-4E5B-BEA4-4B1397419C42}" type="presParOf" srcId="{0195F077-B994-42EB-BE81-5134A7B629F5}" destId="{50F67371-C816-472C-BEB2-5880BB7CBDE0}" srcOrd="0" destOrd="0" presId="urn:microsoft.com/office/officeart/2005/8/layout/hierarchy3"/>
    <dgm:cxn modelId="{278F3D52-4C5A-42A0-8A6E-DCC3DED17784}" type="presParOf" srcId="{50F67371-C816-472C-BEB2-5880BB7CBDE0}" destId="{FF73A7A8-D2C3-4896-8B6B-05BDD0465F70}" srcOrd="0" destOrd="0" presId="urn:microsoft.com/office/officeart/2005/8/layout/hierarchy3"/>
    <dgm:cxn modelId="{BA1EBB34-D92D-40B2-B94C-0AD5E69D0401}" type="presParOf" srcId="{50F67371-C816-472C-BEB2-5880BB7CBDE0}" destId="{136BF974-0029-4E0C-BB9C-624CB1450288}" srcOrd="1" destOrd="0" presId="urn:microsoft.com/office/officeart/2005/8/layout/hierarchy3"/>
    <dgm:cxn modelId="{E85CE7DA-A6BD-4CE5-815C-E5A22919EEA1}" type="presParOf" srcId="{0195F077-B994-42EB-BE81-5134A7B629F5}" destId="{F5E97CE0-2F8E-4ABE-A0AD-BC83D213B311}" srcOrd="1" destOrd="0" presId="urn:microsoft.com/office/officeart/2005/8/layout/hierarchy3"/>
    <dgm:cxn modelId="{0EF21192-402B-4018-BD15-E4ABB22DED7E}" type="presParOf" srcId="{5A41C03C-A8C1-4DDE-B17B-A24942985121}" destId="{2892DE37-ADC5-4AEC-9BAC-44D0596E9855}" srcOrd="1" destOrd="0" presId="urn:microsoft.com/office/officeart/2005/8/layout/hierarchy3"/>
    <dgm:cxn modelId="{599D653D-4A9D-42AC-86F5-98777F24A23C}" type="presParOf" srcId="{2892DE37-ADC5-4AEC-9BAC-44D0596E9855}" destId="{2A1B51C5-7B33-49EE-9AFA-711085F2B17F}" srcOrd="0" destOrd="0" presId="urn:microsoft.com/office/officeart/2005/8/layout/hierarchy3"/>
    <dgm:cxn modelId="{322D00A6-C10C-4F7D-A27C-35836C4669A4}" type="presParOf" srcId="{2A1B51C5-7B33-49EE-9AFA-711085F2B17F}" destId="{04EBB75A-55C3-4474-9453-51D41FB4E38C}" srcOrd="0" destOrd="0" presId="urn:microsoft.com/office/officeart/2005/8/layout/hierarchy3"/>
    <dgm:cxn modelId="{5CF395D8-4B65-46A9-B6B4-605AA0C3D67C}" type="presParOf" srcId="{2A1B51C5-7B33-49EE-9AFA-711085F2B17F}" destId="{8650D8F8-3417-4D7A-AC45-75D8C5CFE69E}" srcOrd="1" destOrd="0" presId="urn:microsoft.com/office/officeart/2005/8/layout/hierarchy3"/>
    <dgm:cxn modelId="{D178FA5D-4418-4F02-B50E-918DF6AFFFB7}" type="presParOf" srcId="{2892DE37-ADC5-4AEC-9BAC-44D0596E9855}" destId="{386BC6B0-53E5-4061-BAF4-CBA29EA3F49A}" srcOrd="1" destOrd="0" presId="urn:microsoft.com/office/officeart/2005/8/layout/hierarchy3"/>
    <dgm:cxn modelId="{CFF7DC5F-018E-4C95-B0F9-AF85B5922B1C}" type="presParOf" srcId="{386BC6B0-53E5-4061-BAF4-CBA29EA3F49A}" destId="{529D44E8-9500-4C1F-82C9-0AB2DE134320}" srcOrd="0" destOrd="0" presId="urn:microsoft.com/office/officeart/2005/8/layout/hierarchy3"/>
    <dgm:cxn modelId="{2921E4D1-386B-4C36-8D76-E13C33FD19B5}" type="presParOf" srcId="{386BC6B0-53E5-4061-BAF4-CBA29EA3F49A}" destId="{C1D72D99-99FE-4D8E-BC66-AA89DAE97281}" srcOrd="1" destOrd="0" presId="urn:microsoft.com/office/officeart/2005/8/layout/hierarchy3"/>
    <dgm:cxn modelId="{C72D3DCA-0B82-4ED1-A438-79ABFB2D4CD7}" type="presParOf" srcId="{5A41C03C-A8C1-4DDE-B17B-A24942985121}" destId="{BD1C3F27-3E7F-4C5B-BAEE-58698F4EB0A9}" srcOrd="2" destOrd="0" presId="urn:microsoft.com/office/officeart/2005/8/layout/hierarchy3"/>
    <dgm:cxn modelId="{E133DB25-44BE-4CC3-9B26-4611B7261FCC}" type="presParOf" srcId="{BD1C3F27-3E7F-4C5B-BAEE-58698F4EB0A9}" destId="{BAE06EF7-F5B8-4465-B052-A9D096C5126D}" srcOrd="0" destOrd="0" presId="urn:microsoft.com/office/officeart/2005/8/layout/hierarchy3"/>
    <dgm:cxn modelId="{3DE5D6BA-EBF2-4C3E-8DC8-3B3036A98CDC}" type="presParOf" srcId="{BAE06EF7-F5B8-4465-B052-A9D096C5126D}" destId="{60C3A8E2-67F3-49A4-9B1E-BAEBFEF0985D}" srcOrd="0" destOrd="0" presId="urn:microsoft.com/office/officeart/2005/8/layout/hierarchy3"/>
    <dgm:cxn modelId="{C6CFD022-3409-4E00-B2D7-6D76E1DE7804}" type="presParOf" srcId="{BAE06EF7-F5B8-4465-B052-A9D096C5126D}" destId="{E6594812-D3A2-4F81-8F6C-6EBC2BE68255}" srcOrd="1" destOrd="0" presId="urn:microsoft.com/office/officeart/2005/8/layout/hierarchy3"/>
    <dgm:cxn modelId="{D67C5274-6B32-46EC-915A-63C5CFB93A33}" type="presParOf" srcId="{BD1C3F27-3E7F-4C5B-BAEE-58698F4EB0A9}" destId="{91222524-17C5-480F-A11D-FC4913415E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5F0E01-DE38-45DD-9B38-6394CA331116}" type="doc">
      <dgm:prSet loTypeId="urn:microsoft.com/office/officeart/2005/8/layout/default" loCatId="list" qsTypeId="urn:microsoft.com/office/officeart/2005/8/quickstyle/simple2" qsCatId="simple" csTypeId="urn:microsoft.com/office/officeart/2005/8/colors/accent2_4" csCatId="accent2" phldr="1"/>
      <dgm:spPr/>
      <dgm:t>
        <a:bodyPr/>
        <a:lstStyle/>
        <a:p>
          <a:endParaRPr lang="en-US"/>
        </a:p>
      </dgm:t>
    </dgm:pt>
    <dgm:pt modelId="{E9A84D7B-2396-4D1A-B6F9-EE37E7199FC0}">
      <dgm:prSet/>
      <dgm:spPr/>
      <dgm:t>
        <a:bodyPr/>
        <a:lstStyle/>
        <a:p>
          <a:r>
            <a:rPr lang="en-US"/>
            <a:t>Does the individual have a chronic disability?</a:t>
          </a:r>
        </a:p>
      </dgm:t>
    </dgm:pt>
    <dgm:pt modelId="{7ECCAEBB-3979-4F2D-BDEE-1226182B389E}" type="parTrans" cxnId="{6B32BD03-AF1B-406B-8488-792E88921BD0}">
      <dgm:prSet/>
      <dgm:spPr/>
      <dgm:t>
        <a:bodyPr/>
        <a:lstStyle/>
        <a:p>
          <a:endParaRPr lang="en-US"/>
        </a:p>
      </dgm:t>
    </dgm:pt>
    <dgm:pt modelId="{BEE84041-C7C2-48BE-9A8F-AE23E8AF6F42}" type="sibTrans" cxnId="{6B32BD03-AF1B-406B-8488-792E88921BD0}">
      <dgm:prSet/>
      <dgm:spPr/>
      <dgm:t>
        <a:bodyPr/>
        <a:lstStyle/>
        <a:p>
          <a:endParaRPr lang="en-US"/>
        </a:p>
      </dgm:t>
    </dgm:pt>
    <dgm:pt modelId="{CC3184CB-5907-4AFE-BC65-41211E7593F8}">
      <dgm:prSet/>
      <dgm:spPr/>
      <dgm:t>
        <a:bodyPr/>
        <a:lstStyle/>
        <a:p>
          <a:r>
            <a:rPr lang="en-US"/>
            <a:t>Does the individual have youth dependents or dependents that have chronic disabling conditions?</a:t>
          </a:r>
        </a:p>
      </dgm:t>
    </dgm:pt>
    <dgm:pt modelId="{6DDCDC62-55E3-4368-A139-34FE24F91A5A}" type="parTrans" cxnId="{6D03D67C-8EF8-4B80-B777-667650214B2A}">
      <dgm:prSet/>
      <dgm:spPr/>
      <dgm:t>
        <a:bodyPr/>
        <a:lstStyle/>
        <a:p>
          <a:endParaRPr lang="en-US"/>
        </a:p>
      </dgm:t>
    </dgm:pt>
    <dgm:pt modelId="{5FA12273-2711-4E7A-A452-995A7F79C2E1}" type="sibTrans" cxnId="{6D03D67C-8EF8-4B80-B777-667650214B2A}">
      <dgm:prSet/>
      <dgm:spPr/>
      <dgm:t>
        <a:bodyPr/>
        <a:lstStyle/>
        <a:p>
          <a:endParaRPr lang="en-US"/>
        </a:p>
      </dgm:t>
    </dgm:pt>
    <dgm:pt modelId="{6BF526D4-2CFF-4D7E-BB6E-212B515236A9}">
      <dgm:prSet/>
      <dgm:spPr/>
      <dgm:t>
        <a:bodyPr/>
        <a:lstStyle/>
        <a:p>
          <a:r>
            <a:rPr lang="en-US"/>
            <a:t>If the individual is couch surfing, have they been provided a date they must move, or is the stay infinite?</a:t>
          </a:r>
        </a:p>
      </dgm:t>
    </dgm:pt>
    <dgm:pt modelId="{F962B220-CEB0-4E8C-8D7D-4FB713133DE8}" type="parTrans" cxnId="{BCD8C3F2-2AF4-439F-972C-12F9358725C0}">
      <dgm:prSet/>
      <dgm:spPr/>
      <dgm:t>
        <a:bodyPr/>
        <a:lstStyle/>
        <a:p>
          <a:endParaRPr lang="en-US"/>
        </a:p>
      </dgm:t>
    </dgm:pt>
    <dgm:pt modelId="{277F24AD-ADE9-4591-B17A-3DDD189F903E}" type="sibTrans" cxnId="{BCD8C3F2-2AF4-439F-972C-12F9358725C0}">
      <dgm:prSet/>
      <dgm:spPr/>
      <dgm:t>
        <a:bodyPr/>
        <a:lstStyle/>
        <a:p>
          <a:endParaRPr lang="en-US"/>
        </a:p>
      </dgm:t>
    </dgm:pt>
    <dgm:pt modelId="{8B0BDB69-7A2A-44E1-B184-7F328989C903}">
      <dgm:prSet/>
      <dgm:spPr/>
      <dgm:t>
        <a:bodyPr/>
        <a:lstStyle/>
        <a:p>
          <a:r>
            <a:rPr lang="en-US"/>
            <a:t>Has the individual sought out other resources AND followed up on them?</a:t>
          </a:r>
        </a:p>
      </dgm:t>
    </dgm:pt>
    <dgm:pt modelId="{8D208BE7-F2F2-4CCC-B543-4597E4DDEDE6}" type="parTrans" cxnId="{654F3787-56D5-4C8C-A371-112F8D97A32F}">
      <dgm:prSet/>
      <dgm:spPr/>
      <dgm:t>
        <a:bodyPr/>
        <a:lstStyle/>
        <a:p>
          <a:endParaRPr lang="en-US"/>
        </a:p>
      </dgm:t>
    </dgm:pt>
    <dgm:pt modelId="{923B83BB-DF88-4E6C-AE99-BC209F30D4C1}" type="sibTrans" cxnId="{654F3787-56D5-4C8C-A371-112F8D97A32F}">
      <dgm:prSet/>
      <dgm:spPr/>
      <dgm:t>
        <a:bodyPr/>
        <a:lstStyle/>
        <a:p>
          <a:endParaRPr lang="en-US"/>
        </a:p>
      </dgm:t>
    </dgm:pt>
    <dgm:pt modelId="{0EEC2506-F60C-4CC6-95FA-59DC893B4334}">
      <dgm:prSet/>
      <dgm:spPr/>
      <dgm:t>
        <a:bodyPr/>
        <a:lstStyle/>
        <a:p>
          <a:r>
            <a:rPr lang="en-US"/>
            <a:t>Does the individual have a current housing voucher?</a:t>
          </a:r>
        </a:p>
      </dgm:t>
    </dgm:pt>
    <dgm:pt modelId="{807BFD46-C0BD-47D3-8F88-5B5702D27EE9}" type="parTrans" cxnId="{5B2E7CE5-FDC8-416C-A872-959565FEE5A1}">
      <dgm:prSet/>
      <dgm:spPr/>
      <dgm:t>
        <a:bodyPr/>
        <a:lstStyle/>
        <a:p>
          <a:endParaRPr lang="en-US"/>
        </a:p>
      </dgm:t>
    </dgm:pt>
    <dgm:pt modelId="{45940A03-28AB-49D4-B2C0-EE27792CAA75}" type="sibTrans" cxnId="{5B2E7CE5-FDC8-416C-A872-959565FEE5A1}">
      <dgm:prSet/>
      <dgm:spPr/>
      <dgm:t>
        <a:bodyPr/>
        <a:lstStyle/>
        <a:p>
          <a:endParaRPr lang="en-US"/>
        </a:p>
      </dgm:t>
    </dgm:pt>
    <dgm:pt modelId="{A5EEAD81-3304-42FE-905B-5332F438ECDB}">
      <dgm:prSet/>
      <dgm:spPr/>
      <dgm:t>
        <a:bodyPr/>
        <a:lstStyle/>
        <a:p>
          <a:r>
            <a:rPr lang="en-US"/>
            <a:t>Does the individual have income support from family members?</a:t>
          </a:r>
        </a:p>
      </dgm:t>
    </dgm:pt>
    <dgm:pt modelId="{9260B16C-F80A-4524-847D-CD95CA046D4D}" type="parTrans" cxnId="{03BDED6C-9E84-4121-AB9A-86C4104C5219}">
      <dgm:prSet/>
      <dgm:spPr/>
      <dgm:t>
        <a:bodyPr/>
        <a:lstStyle/>
        <a:p>
          <a:endParaRPr lang="en-US"/>
        </a:p>
      </dgm:t>
    </dgm:pt>
    <dgm:pt modelId="{8F51697C-00DB-4AE7-8F69-674A5CB4CE31}" type="sibTrans" cxnId="{03BDED6C-9E84-4121-AB9A-86C4104C5219}">
      <dgm:prSet/>
      <dgm:spPr/>
      <dgm:t>
        <a:bodyPr/>
        <a:lstStyle/>
        <a:p>
          <a:endParaRPr lang="en-US"/>
        </a:p>
      </dgm:t>
    </dgm:pt>
    <dgm:pt modelId="{25C93402-FF57-4DBF-ABA2-E54F7047AB3A}">
      <dgm:prSet/>
      <dgm:spPr/>
      <dgm:t>
        <a:bodyPr/>
        <a:lstStyle/>
        <a:p>
          <a:r>
            <a:rPr lang="en-US"/>
            <a:t>What is the individual’s current mental health condition?</a:t>
          </a:r>
        </a:p>
      </dgm:t>
    </dgm:pt>
    <dgm:pt modelId="{B0BBE0C9-B0F4-497B-AB71-02709AC45BE7}" type="parTrans" cxnId="{39CB9169-A62D-4E34-B428-930DF7D419A1}">
      <dgm:prSet/>
      <dgm:spPr/>
      <dgm:t>
        <a:bodyPr/>
        <a:lstStyle/>
        <a:p>
          <a:endParaRPr lang="en-US"/>
        </a:p>
      </dgm:t>
    </dgm:pt>
    <dgm:pt modelId="{0A29A56B-1E79-4CF8-AF14-A54AE3129464}" type="sibTrans" cxnId="{39CB9169-A62D-4E34-B428-930DF7D419A1}">
      <dgm:prSet/>
      <dgm:spPr/>
      <dgm:t>
        <a:bodyPr/>
        <a:lstStyle/>
        <a:p>
          <a:endParaRPr lang="en-US"/>
        </a:p>
      </dgm:t>
    </dgm:pt>
    <dgm:pt modelId="{DB9F6763-CB35-4280-9E38-D7967AE8EF39}" type="pres">
      <dgm:prSet presAssocID="{7F5F0E01-DE38-45DD-9B38-6394CA331116}" presName="diagram" presStyleCnt="0">
        <dgm:presLayoutVars>
          <dgm:dir/>
          <dgm:resizeHandles val="exact"/>
        </dgm:presLayoutVars>
      </dgm:prSet>
      <dgm:spPr/>
    </dgm:pt>
    <dgm:pt modelId="{B1976749-B3B5-4ABF-ACB9-0FED73ADA2DC}" type="pres">
      <dgm:prSet presAssocID="{E9A84D7B-2396-4D1A-B6F9-EE37E7199FC0}" presName="node" presStyleLbl="node1" presStyleIdx="0" presStyleCnt="7" custScaleY="137082">
        <dgm:presLayoutVars>
          <dgm:bulletEnabled val="1"/>
        </dgm:presLayoutVars>
      </dgm:prSet>
      <dgm:spPr/>
    </dgm:pt>
    <dgm:pt modelId="{9E1917F5-9219-4521-BAF5-ACCB2DDC521B}" type="pres">
      <dgm:prSet presAssocID="{BEE84041-C7C2-48BE-9A8F-AE23E8AF6F42}" presName="sibTrans" presStyleCnt="0"/>
      <dgm:spPr/>
    </dgm:pt>
    <dgm:pt modelId="{3833877B-0431-49BD-B574-128C6F47FE48}" type="pres">
      <dgm:prSet presAssocID="{CC3184CB-5907-4AFE-BC65-41211E7593F8}" presName="node" presStyleLbl="node1" presStyleIdx="1" presStyleCnt="7" custScaleY="142803">
        <dgm:presLayoutVars>
          <dgm:bulletEnabled val="1"/>
        </dgm:presLayoutVars>
      </dgm:prSet>
      <dgm:spPr/>
    </dgm:pt>
    <dgm:pt modelId="{8BB26752-5971-44F9-A289-27F232286C4C}" type="pres">
      <dgm:prSet presAssocID="{5FA12273-2711-4E7A-A452-995A7F79C2E1}" presName="sibTrans" presStyleCnt="0"/>
      <dgm:spPr/>
    </dgm:pt>
    <dgm:pt modelId="{4FFCD38C-4A9F-450D-95A3-B18528793350}" type="pres">
      <dgm:prSet presAssocID="{6BF526D4-2CFF-4D7E-BB6E-212B515236A9}" presName="node" presStyleLbl="node1" presStyleIdx="2" presStyleCnt="7" custScaleY="135652">
        <dgm:presLayoutVars>
          <dgm:bulletEnabled val="1"/>
        </dgm:presLayoutVars>
      </dgm:prSet>
      <dgm:spPr/>
    </dgm:pt>
    <dgm:pt modelId="{793E4F97-DA97-4815-8E57-60AD7582C03B}" type="pres">
      <dgm:prSet presAssocID="{277F24AD-ADE9-4591-B17A-3DDD189F903E}" presName="sibTrans" presStyleCnt="0"/>
      <dgm:spPr/>
    </dgm:pt>
    <dgm:pt modelId="{A5B92E1A-BE00-402E-8160-68CD7644EF27}" type="pres">
      <dgm:prSet presAssocID="{8B0BDB69-7A2A-44E1-B184-7F328989C903}" presName="node" presStyleLbl="node1" presStyleIdx="3" presStyleCnt="7" custScaleY="138512">
        <dgm:presLayoutVars>
          <dgm:bulletEnabled val="1"/>
        </dgm:presLayoutVars>
      </dgm:prSet>
      <dgm:spPr/>
    </dgm:pt>
    <dgm:pt modelId="{80F339D5-D109-4D79-AB16-C3A96CF33DBE}" type="pres">
      <dgm:prSet presAssocID="{923B83BB-DF88-4E6C-AE99-BC209F30D4C1}" presName="sibTrans" presStyleCnt="0"/>
      <dgm:spPr/>
    </dgm:pt>
    <dgm:pt modelId="{E033A764-22FF-40E0-ACB1-3F1474D7DA28}" type="pres">
      <dgm:prSet presAssocID="{0EEC2506-F60C-4CC6-95FA-59DC893B4334}" presName="node" presStyleLbl="node1" presStyleIdx="4" presStyleCnt="7" custScaleX="127188" custScaleY="104584">
        <dgm:presLayoutVars>
          <dgm:bulletEnabled val="1"/>
        </dgm:presLayoutVars>
      </dgm:prSet>
      <dgm:spPr/>
    </dgm:pt>
    <dgm:pt modelId="{27CD8DA9-F7B5-4B52-BED4-37F60D269778}" type="pres">
      <dgm:prSet presAssocID="{45940A03-28AB-49D4-B2C0-EE27792CAA75}" presName="sibTrans" presStyleCnt="0"/>
      <dgm:spPr/>
    </dgm:pt>
    <dgm:pt modelId="{ED2B9773-7C87-4B0F-B702-438AE54517ED}" type="pres">
      <dgm:prSet presAssocID="{A5EEAD81-3304-42FE-905B-5332F438ECDB}" presName="node" presStyleLbl="node1" presStyleIdx="5" presStyleCnt="7">
        <dgm:presLayoutVars>
          <dgm:bulletEnabled val="1"/>
        </dgm:presLayoutVars>
      </dgm:prSet>
      <dgm:spPr/>
    </dgm:pt>
    <dgm:pt modelId="{73CEB30F-4A8A-439B-AAA1-1FA1699BE4BE}" type="pres">
      <dgm:prSet presAssocID="{8F51697C-00DB-4AE7-8F69-674A5CB4CE31}" presName="sibTrans" presStyleCnt="0"/>
      <dgm:spPr/>
    </dgm:pt>
    <dgm:pt modelId="{B692B513-A85F-46F3-87EE-640B9C5279EA}" type="pres">
      <dgm:prSet presAssocID="{25C93402-FF57-4DBF-ABA2-E54F7047AB3A}" presName="node" presStyleLbl="node1" presStyleIdx="6" presStyleCnt="7">
        <dgm:presLayoutVars>
          <dgm:bulletEnabled val="1"/>
        </dgm:presLayoutVars>
      </dgm:prSet>
      <dgm:spPr/>
    </dgm:pt>
  </dgm:ptLst>
  <dgm:cxnLst>
    <dgm:cxn modelId="{0071A203-E128-4B64-89C3-2D52E271A0E9}" type="presOf" srcId="{25C93402-FF57-4DBF-ABA2-E54F7047AB3A}" destId="{B692B513-A85F-46F3-87EE-640B9C5279EA}" srcOrd="0" destOrd="0" presId="urn:microsoft.com/office/officeart/2005/8/layout/default"/>
    <dgm:cxn modelId="{6B32BD03-AF1B-406B-8488-792E88921BD0}" srcId="{7F5F0E01-DE38-45DD-9B38-6394CA331116}" destId="{E9A84D7B-2396-4D1A-B6F9-EE37E7199FC0}" srcOrd="0" destOrd="0" parTransId="{7ECCAEBB-3979-4F2D-BDEE-1226182B389E}" sibTransId="{BEE84041-C7C2-48BE-9A8F-AE23E8AF6F42}"/>
    <dgm:cxn modelId="{39CB9169-A62D-4E34-B428-930DF7D419A1}" srcId="{7F5F0E01-DE38-45DD-9B38-6394CA331116}" destId="{25C93402-FF57-4DBF-ABA2-E54F7047AB3A}" srcOrd="6" destOrd="0" parTransId="{B0BBE0C9-B0F4-497B-AB71-02709AC45BE7}" sibTransId="{0A29A56B-1E79-4CF8-AF14-A54AE3129464}"/>
    <dgm:cxn modelId="{03BDED6C-9E84-4121-AB9A-86C4104C5219}" srcId="{7F5F0E01-DE38-45DD-9B38-6394CA331116}" destId="{A5EEAD81-3304-42FE-905B-5332F438ECDB}" srcOrd="5" destOrd="0" parTransId="{9260B16C-F80A-4524-847D-CD95CA046D4D}" sibTransId="{8F51697C-00DB-4AE7-8F69-674A5CB4CE31}"/>
    <dgm:cxn modelId="{74FB9F52-0593-47DB-853D-41DC16E26C7A}" type="presOf" srcId="{6BF526D4-2CFF-4D7E-BB6E-212B515236A9}" destId="{4FFCD38C-4A9F-450D-95A3-B18528793350}" srcOrd="0" destOrd="0" presId="urn:microsoft.com/office/officeart/2005/8/layout/default"/>
    <dgm:cxn modelId="{EA7D1256-734C-4F9B-8193-D06D65FF7FD0}" type="presOf" srcId="{E9A84D7B-2396-4D1A-B6F9-EE37E7199FC0}" destId="{B1976749-B3B5-4ABF-ACB9-0FED73ADA2DC}" srcOrd="0" destOrd="0" presId="urn:microsoft.com/office/officeart/2005/8/layout/default"/>
    <dgm:cxn modelId="{6D03D67C-8EF8-4B80-B777-667650214B2A}" srcId="{7F5F0E01-DE38-45DD-9B38-6394CA331116}" destId="{CC3184CB-5907-4AFE-BC65-41211E7593F8}" srcOrd="1" destOrd="0" parTransId="{6DDCDC62-55E3-4368-A139-34FE24F91A5A}" sibTransId="{5FA12273-2711-4E7A-A452-995A7F79C2E1}"/>
    <dgm:cxn modelId="{654F3787-56D5-4C8C-A371-112F8D97A32F}" srcId="{7F5F0E01-DE38-45DD-9B38-6394CA331116}" destId="{8B0BDB69-7A2A-44E1-B184-7F328989C903}" srcOrd="3" destOrd="0" parTransId="{8D208BE7-F2F2-4CCC-B543-4597E4DDEDE6}" sibTransId="{923B83BB-DF88-4E6C-AE99-BC209F30D4C1}"/>
    <dgm:cxn modelId="{4335F8C4-D514-4AA1-8EA6-3B6D0584B636}" type="presOf" srcId="{A5EEAD81-3304-42FE-905B-5332F438ECDB}" destId="{ED2B9773-7C87-4B0F-B702-438AE54517ED}" srcOrd="0" destOrd="0" presId="urn:microsoft.com/office/officeart/2005/8/layout/default"/>
    <dgm:cxn modelId="{50252FC9-C30E-43A6-B995-BECE1643AEF6}" type="presOf" srcId="{CC3184CB-5907-4AFE-BC65-41211E7593F8}" destId="{3833877B-0431-49BD-B574-128C6F47FE48}" srcOrd="0" destOrd="0" presId="urn:microsoft.com/office/officeart/2005/8/layout/default"/>
    <dgm:cxn modelId="{5B2E7CE5-FDC8-416C-A872-959565FEE5A1}" srcId="{7F5F0E01-DE38-45DD-9B38-6394CA331116}" destId="{0EEC2506-F60C-4CC6-95FA-59DC893B4334}" srcOrd="4" destOrd="0" parTransId="{807BFD46-C0BD-47D3-8F88-5B5702D27EE9}" sibTransId="{45940A03-28AB-49D4-B2C0-EE27792CAA75}"/>
    <dgm:cxn modelId="{20C4F3EC-0F43-4CE1-B41B-49F2EA8257D5}" type="presOf" srcId="{0EEC2506-F60C-4CC6-95FA-59DC893B4334}" destId="{E033A764-22FF-40E0-ACB1-3F1474D7DA28}" srcOrd="0" destOrd="0" presId="urn:microsoft.com/office/officeart/2005/8/layout/default"/>
    <dgm:cxn modelId="{BCD8C3F2-2AF4-439F-972C-12F9358725C0}" srcId="{7F5F0E01-DE38-45DD-9B38-6394CA331116}" destId="{6BF526D4-2CFF-4D7E-BB6E-212B515236A9}" srcOrd="2" destOrd="0" parTransId="{F962B220-CEB0-4E8C-8D7D-4FB713133DE8}" sibTransId="{277F24AD-ADE9-4591-B17A-3DDD189F903E}"/>
    <dgm:cxn modelId="{CCAB08F5-F9B9-4609-912B-602A9FE97DB5}" type="presOf" srcId="{8B0BDB69-7A2A-44E1-B184-7F328989C903}" destId="{A5B92E1A-BE00-402E-8160-68CD7644EF27}" srcOrd="0" destOrd="0" presId="urn:microsoft.com/office/officeart/2005/8/layout/default"/>
    <dgm:cxn modelId="{D63DB7FF-797F-4328-8067-168711E352F7}" type="presOf" srcId="{7F5F0E01-DE38-45DD-9B38-6394CA331116}" destId="{DB9F6763-CB35-4280-9E38-D7967AE8EF39}" srcOrd="0" destOrd="0" presId="urn:microsoft.com/office/officeart/2005/8/layout/default"/>
    <dgm:cxn modelId="{9706D1CF-5237-456B-B2C3-3E33D1401624}" type="presParOf" srcId="{DB9F6763-CB35-4280-9E38-D7967AE8EF39}" destId="{B1976749-B3B5-4ABF-ACB9-0FED73ADA2DC}" srcOrd="0" destOrd="0" presId="urn:microsoft.com/office/officeart/2005/8/layout/default"/>
    <dgm:cxn modelId="{50546C58-65A9-4FFF-A73B-CBD5C540C39C}" type="presParOf" srcId="{DB9F6763-CB35-4280-9E38-D7967AE8EF39}" destId="{9E1917F5-9219-4521-BAF5-ACCB2DDC521B}" srcOrd="1" destOrd="0" presId="urn:microsoft.com/office/officeart/2005/8/layout/default"/>
    <dgm:cxn modelId="{FBD6AEBB-DF6D-4A0C-B577-B33C1752AA9C}" type="presParOf" srcId="{DB9F6763-CB35-4280-9E38-D7967AE8EF39}" destId="{3833877B-0431-49BD-B574-128C6F47FE48}" srcOrd="2" destOrd="0" presId="urn:microsoft.com/office/officeart/2005/8/layout/default"/>
    <dgm:cxn modelId="{60AA249E-E6D1-4E55-8DF4-DE093A7AEDD3}" type="presParOf" srcId="{DB9F6763-CB35-4280-9E38-D7967AE8EF39}" destId="{8BB26752-5971-44F9-A289-27F232286C4C}" srcOrd="3" destOrd="0" presId="urn:microsoft.com/office/officeart/2005/8/layout/default"/>
    <dgm:cxn modelId="{7F7A8FE1-09B2-4BF9-9BD9-90580893027D}" type="presParOf" srcId="{DB9F6763-CB35-4280-9E38-D7967AE8EF39}" destId="{4FFCD38C-4A9F-450D-95A3-B18528793350}" srcOrd="4" destOrd="0" presId="urn:microsoft.com/office/officeart/2005/8/layout/default"/>
    <dgm:cxn modelId="{DCEE3482-7D88-4EDA-BE3E-D001A45EA530}" type="presParOf" srcId="{DB9F6763-CB35-4280-9E38-D7967AE8EF39}" destId="{793E4F97-DA97-4815-8E57-60AD7582C03B}" srcOrd="5" destOrd="0" presId="urn:microsoft.com/office/officeart/2005/8/layout/default"/>
    <dgm:cxn modelId="{176252A9-3456-4EC2-8330-23A39912D205}" type="presParOf" srcId="{DB9F6763-CB35-4280-9E38-D7967AE8EF39}" destId="{A5B92E1A-BE00-402E-8160-68CD7644EF27}" srcOrd="6" destOrd="0" presId="urn:microsoft.com/office/officeart/2005/8/layout/default"/>
    <dgm:cxn modelId="{A475BD5E-0A55-4C55-A33B-79F479CCC1E2}" type="presParOf" srcId="{DB9F6763-CB35-4280-9E38-D7967AE8EF39}" destId="{80F339D5-D109-4D79-AB16-C3A96CF33DBE}" srcOrd="7" destOrd="0" presId="urn:microsoft.com/office/officeart/2005/8/layout/default"/>
    <dgm:cxn modelId="{08AD6D67-D617-4D6D-9D6F-1F1F24F9190E}" type="presParOf" srcId="{DB9F6763-CB35-4280-9E38-D7967AE8EF39}" destId="{E033A764-22FF-40E0-ACB1-3F1474D7DA28}" srcOrd="8" destOrd="0" presId="urn:microsoft.com/office/officeart/2005/8/layout/default"/>
    <dgm:cxn modelId="{006810F6-08F9-4AEF-9296-48CAB1AD0C6F}" type="presParOf" srcId="{DB9F6763-CB35-4280-9E38-D7967AE8EF39}" destId="{27CD8DA9-F7B5-4B52-BED4-37F60D269778}" srcOrd="9" destOrd="0" presId="urn:microsoft.com/office/officeart/2005/8/layout/default"/>
    <dgm:cxn modelId="{8C030C32-CD5E-4E6A-BF98-6CAD17A505EA}" type="presParOf" srcId="{DB9F6763-CB35-4280-9E38-D7967AE8EF39}" destId="{ED2B9773-7C87-4B0F-B702-438AE54517ED}" srcOrd="10" destOrd="0" presId="urn:microsoft.com/office/officeart/2005/8/layout/default"/>
    <dgm:cxn modelId="{CD5CF4E8-CB2B-443A-B7AD-3C6069492929}" type="presParOf" srcId="{DB9F6763-CB35-4280-9E38-D7967AE8EF39}" destId="{73CEB30F-4A8A-439B-AAA1-1FA1699BE4BE}" srcOrd="11" destOrd="0" presId="urn:microsoft.com/office/officeart/2005/8/layout/default"/>
    <dgm:cxn modelId="{2DF93CE5-EFEC-45B4-9A44-8C074D39F852}" type="presParOf" srcId="{DB9F6763-CB35-4280-9E38-D7967AE8EF39}" destId="{B692B513-A85F-46F3-87EE-640B9C5279E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1BE95-9009-4DDC-A651-2F09045681E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821B5930-BE8D-4FAD-92F2-2B0BC569C3B5}">
      <dgm:prSet/>
      <dgm:spPr/>
      <dgm:t>
        <a:bodyPr/>
        <a:lstStyle/>
        <a:p>
          <a:r>
            <a:rPr lang="en-US"/>
            <a:t>Prevention or Di</a:t>
          </a:r>
          <a:r>
            <a:rPr lang="en-US" b="0" i="0"/>
            <a:t>version</a:t>
          </a:r>
          <a:endParaRPr lang="en-US"/>
        </a:p>
      </dgm:t>
    </dgm:pt>
    <dgm:pt modelId="{4E99889B-0055-433B-AFDE-92010A155DA4}" type="parTrans" cxnId="{48EEF8E3-7AA3-4E67-84E7-3FD3ADDD6754}">
      <dgm:prSet/>
      <dgm:spPr/>
      <dgm:t>
        <a:bodyPr/>
        <a:lstStyle/>
        <a:p>
          <a:endParaRPr lang="en-US"/>
        </a:p>
      </dgm:t>
    </dgm:pt>
    <dgm:pt modelId="{76D066D9-2EAE-4A53-B7D5-EBDD9E22DD22}" type="sibTrans" cxnId="{48EEF8E3-7AA3-4E67-84E7-3FD3ADDD6754}">
      <dgm:prSet/>
      <dgm:spPr/>
      <dgm:t>
        <a:bodyPr/>
        <a:lstStyle/>
        <a:p>
          <a:endParaRPr lang="en-US"/>
        </a:p>
      </dgm:t>
    </dgm:pt>
    <dgm:pt modelId="{D0904FD3-C561-4B8D-8BF4-E3D5C28F9803}">
      <dgm:prSet/>
      <dgm:spPr/>
      <dgm:t>
        <a:bodyPr/>
        <a:lstStyle/>
        <a:p>
          <a:r>
            <a:rPr lang="en-US" b="0" i="0"/>
            <a:t>Refers to External Services (Findhelp.org) </a:t>
          </a:r>
          <a:endParaRPr lang="en-US"/>
        </a:p>
      </dgm:t>
    </dgm:pt>
    <dgm:pt modelId="{A9D6B0DE-0E4A-41A2-9A5C-4094FA3C48BD}" type="parTrans" cxnId="{80CC8E7B-C37A-4A7F-8BEE-791692A288C1}">
      <dgm:prSet/>
      <dgm:spPr/>
      <dgm:t>
        <a:bodyPr/>
        <a:lstStyle/>
        <a:p>
          <a:endParaRPr lang="en-US"/>
        </a:p>
      </dgm:t>
    </dgm:pt>
    <dgm:pt modelId="{4F7BC77F-9908-4A62-A32C-4535ACE97BF6}" type="sibTrans" cxnId="{80CC8E7B-C37A-4A7F-8BEE-791692A288C1}">
      <dgm:prSet/>
      <dgm:spPr/>
      <dgm:t>
        <a:bodyPr/>
        <a:lstStyle/>
        <a:p>
          <a:endParaRPr lang="en-US"/>
        </a:p>
      </dgm:t>
    </dgm:pt>
    <dgm:pt modelId="{B7693D09-9D61-461A-9D28-F3B72D2E5360}">
      <dgm:prSet/>
      <dgm:spPr/>
      <dgm:t>
        <a:bodyPr/>
        <a:lstStyle/>
        <a:p>
          <a:r>
            <a:rPr lang="en-US" b="0" i="0" baseline="0"/>
            <a:t>Refer to Social Service Case management (SSH) </a:t>
          </a:r>
          <a:endParaRPr lang="en-US"/>
        </a:p>
      </dgm:t>
    </dgm:pt>
    <dgm:pt modelId="{378580E8-3258-4900-8720-4A3C848B3AE7}" type="parTrans" cxnId="{B06FDD0C-B810-4FFA-A7EF-7A7D84886F92}">
      <dgm:prSet/>
      <dgm:spPr/>
      <dgm:t>
        <a:bodyPr/>
        <a:lstStyle/>
        <a:p>
          <a:endParaRPr lang="en-US"/>
        </a:p>
      </dgm:t>
    </dgm:pt>
    <dgm:pt modelId="{0359070F-BF3E-42F7-8B5B-0A5517C91129}" type="sibTrans" cxnId="{B06FDD0C-B810-4FFA-A7EF-7A7D84886F92}">
      <dgm:prSet/>
      <dgm:spPr/>
      <dgm:t>
        <a:bodyPr/>
        <a:lstStyle/>
        <a:p>
          <a:endParaRPr lang="en-US"/>
        </a:p>
      </dgm:t>
    </dgm:pt>
    <dgm:pt modelId="{606D2792-FDED-4B7E-9C13-B5EEB713218D}">
      <dgm:prSet/>
      <dgm:spPr/>
      <dgm:t>
        <a:bodyPr/>
        <a:lstStyle/>
        <a:p>
          <a:r>
            <a:rPr lang="en-US" b="0" i="0" baseline="0"/>
            <a:t>Screen for Shelter (Add to Shelter List)</a:t>
          </a:r>
          <a:endParaRPr lang="en-US"/>
        </a:p>
      </dgm:t>
    </dgm:pt>
    <dgm:pt modelId="{041E3408-90BE-4872-BC91-EC6189B97B7E}" type="parTrans" cxnId="{8F5F5514-E180-445A-8721-7DC50BE8BFB1}">
      <dgm:prSet/>
      <dgm:spPr/>
      <dgm:t>
        <a:bodyPr/>
        <a:lstStyle/>
        <a:p>
          <a:endParaRPr lang="en-US"/>
        </a:p>
      </dgm:t>
    </dgm:pt>
    <dgm:pt modelId="{E8262ED8-9F7E-44E5-9E7C-88A440CF2219}" type="sibTrans" cxnId="{8F5F5514-E180-445A-8721-7DC50BE8BFB1}">
      <dgm:prSet/>
      <dgm:spPr/>
      <dgm:t>
        <a:bodyPr/>
        <a:lstStyle/>
        <a:p>
          <a:endParaRPr lang="en-US"/>
        </a:p>
      </dgm:t>
    </dgm:pt>
    <dgm:pt modelId="{92124B75-3F30-4A06-82C6-2A66A4DF800D}" type="pres">
      <dgm:prSet presAssocID="{0EE1BE95-9009-4DDC-A651-2F09045681ED}" presName="linear" presStyleCnt="0">
        <dgm:presLayoutVars>
          <dgm:animLvl val="lvl"/>
          <dgm:resizeHandles val="exact"/>
        </dgm:presLayoutVars>
      </dgm:prSet>
      <dgm:spPr/>
    </dgm:pt>
    <dgm:pt modelId="{D33337A8-7285-4FFE-B821-2958EE04CF60}" type="pres">
      <dgm:prSet presAssocID="{821B5930-BE8D-4FAD-92F2-2B0BC569C3B5}" presName="parentText" presStyleLbl="node1" presStyleIdx="0" presStyleCnt="4">
        <dgm:presLayoutVars>
          <dgm:chMax val="0"/>
          <dgm:bulletEnabled val="1"/>
        </dgm:presLayoutVars>
      </dgm:prSet>
      <dgm:spPr/>
    </dgm:pt>
    <dgm:pt modelId="{588B2D5C-C360-47D7-8E45-C0B520D83C48}" type="pres">
      <dgm:prSet presAssocID="{76D066D9-2EAE-4A53-B7D5-EBDD9E22DD22}" presName="spacer" presStyleCnt="0"/>
      <dgm:spPr/>
    </dgm:pt>
    <dgm:pt modelId="{420333C9-6CC0-4EB4-8029-D2F74B53E505}" type="pres">
      <dgm:prSet presAssocID="{D0904FD3-C561-4B8D-8BF4-E3D5C28F9803}" presName="parentText" presStyleLbl="node1" presStyleIdx="1" presStyleCnt="4">
        <dgm:presLayoutVars>
          <dgm:chMax val="0"/>
          <dgm:bulletEnabled val="1"/>
        </dgm:presLayoutVars>
      </dgm:prSet>
      <dgm:spPr/>
    </dgm:pt>
    <dgm:pt modelId="{60829CF7-0CA1-4938-A380-795B93FE257C}" type="pres">
      <dgm:prSet presAssocID="{4F7BC77F-9908-4A62-A32C-4535ACE97BF6}" presName="spacer" presStyleCnt="0"/>
      <dgm:spPr/>
    </dgm:pt>
    <dgm:pt modelId="{85C013AC-BCCE-4A26-91AD-01596B19AECB}" type="pres">
      <dgm:prSet presAssocID="{B7693D09-9D61-461A-9D28-F3B72D2E5360}" presName="parentText" presStyleLbl="node1" presStyleIdx="2" presStyleCnt="4">
        <dgm:presLayoutVars>
          <dgm:chMax val="0"/>
          <dgm:bulletEnabled val="1"/>
        </dgm:presLayoutVars>
      </dgm:prSet>
      <dgm:spPr/>
    </dgm:pt>
    <dgm:pt modelId="{F88D6187-B5D5-426F-A036-5AB217850D70}" type="pres">
      <dgm:prSet presAssocID="{0359070F-BF3E-42F7-8B5B-0A5517C91129}" presName="spacer" presStyleCnt="0"/>
      <dgm:spPr/>
    </dgm:pt>
    <dgm:pt modelId="{8F321435-72CD-41FF-8DA6-606C7BFA087B}" type="pres">
      <dgm:prSet presAssocID="{606D2792-FDED-4B7E-9C13-B5EEB713218D}" presName="parentText" presStyleLbl="node1" presStyleIdx="3" presStyleCnt="4">
        <dgm:presLayoutVars>
          <dgm:chMax val="0"/>
          <dgm:bulletEnabled val="1"/>
        </dgm:presLayoutVars>
      </dgm:prSet>
      <dgm:spPr/>
    </dgm:pt>
  </dgm:ptLst>
  <dgm:cxnLst>
    <dgm:cxn modelId="{B06FDD0C-B810-4FFA-A7EF-7A7D84886F92}" srcId="{0EE1BE95-9009-4DDC-A651-2F09045681ED}" destId="{B7693D09-9D61-461A-9D28-F3B72D2E5360}" srcOrd="2" destOrd="0" parTransId="{378580E8-3258-4900-8720-4A3C848B3AE7}" sibTransId="{0359070F-BF3E-42F7-8B5B-0A5517C91129}"/>
    <dgm:cxn modelId="{B26A0D12-3B32-4F86-B28B-6A809CD56E26}" type="presOf" srcId="{B7693D09-9D61-461A-9D28-F3B72D2E5360}" destId="{85C013AC-BCCE-4A26-91AD-01596B19AECB}" srcOrd="0" destOrd="0" presId="urn:microsoft.com/office/officeart/2005/8/layout/vList2"/>
    <dgm:cxn modelId="{8F5F5514-E180-445A-8721-7DC50BE8BFB1}" srcId="{0EE1BE95-9009-4DDC-A651-2F09045681ED}" destId="{606D2792-FDED-4B7E-9C13-B5EEB713218D}" srcOrd="3" destOrd="0" parTransId="{041E3408-90BE-4872-BC91-EC6189B97B7E}" sibTransId="{E8262ED8-9F7E-44E5-9E7C-88A440CF2219}"/>
    <dgm:cxn modelId="{BDF02C62-1792-41F7-A161-9F59E09F79FD}" type="presOf" srcId="{D0904FD3-C561-4B8D-8BF4-E3D5C28F9803}" destId="{420333C9-6CC0-4EB4-8029-D2F74B53E505}" srcOrd="0" destOrd="0" presId="urn:microsoft.com/office/officeart/2005/8/layout/vList2"/>
    <dgm:cxn modelId="{07C48B54-0393-40B8-9B44-1D1BCB600619}" type="presOf" srcId="{0EE1BE95-9009-4DDC-A651-2F09045681ED}" destId="{92124B75-3F30-4A06-82C6-2A66A4DF800D}" srcOrd="0" destOrd="0" presId="urn:microsoft.com/office/officeart/2005/8/layout/vList2"/>
    <dgm:cxn modelId="{80CC8E7B-C37A-4A7F-8BEE-791692A288C1}" srcId="{0EE1BE95-9009-4DDC-A651-2F09045681ED}" destId="{D0904FD3-C561-4B8D-8BF4-E3D5C28F9803}" srcOrd="1" destOrd="0" parTransId="{A9D6B0DE-0E4A-41A2-9A5C-4094FA3C48BD}" sibTransId="{4F7BC77F-9908-4A62-A32C-4535ACE97BF6}"/>
    <dgm:cxn modelId="{48EEF8E3-7AA3-4E67-84E7-3FD3ADDD6754}" srcId="{0EE1BE95-9009-4DDC-A651-2F09045681ED}" destId="{821B5930-BE8D-4FAD-92F2-2B0BC569C3B5}" srcOrd="0" destOrd="0" parTransId="{4E99889B-0055-433B-AFDE-92010A155DA4}" sibTransId="{76D066D9-2EAE-4A53-B7D5-EBDD9E22DD22}"/>
    <dgm:cxn modelId="{67B0F4E6-1C33-4439-88DE-D487B25D1A99}" type="presOf" srcId="{821B5930-BE8D-4FAD-92F2-2B0BC569C3B5}" destId="{D33337A8-7285-4FFE-B821-2958EE04CF60}" srcOrd="0" destOrd="0" presId="urn:microsoft.com/office/officeart/2005/8/layout/vList2"/>
    <dgm:cxn modelId="{BD92A3EB-9395-4A00-BEFC-02E96946EF9D}" type="presOf" srcId="{606D2792-FDED-4B7E-9C13-B5EEB713218D}" destId="{8F321435-72CD-41FF-8DA6-606C7BFA087B}" srcOrd="0" destOrd="0" presId="urn:microsoft.com/office/officeart/2005/8/layout/vList2"/>
    <dgm:cxn modelId="{DA1084EA-4B4E-43A8-A130-FCA08E84124E}" type="presParOf" srcId="{92124B75-3F30-4A06-82C6-2A66A4DF800D}" destId="{D33337A8-7285-4FFE-B821-2958EE04CF60}" srcOrd="0" destOrd="0" presId="urn:microsoft.com/office/officeart/2005/8/layout/vList2"/>
    <dgm:cxn modelId="{9D4D86EB-5D10-4A0E-9E07-D98AB1AE23C2}" type="presParOf" srcId="{92124B75-3F30-4A06-82C6-2A66A4DF800D}" destId="{588B2D5C-C360-47D7-8E45-C0B520D83C48}" srcOrd="1" destOrd="0" presId="urn:microsoft.com/office/officeart/2005/8/layout/vList2"/>
    <dgm:cxn modelId="{36DE8D38-5EF3-40FC-BC49-DBC0765EC89F}" type="presParOf" srcId="{92124B75-3F30-4A06-82C6-2A66A4DF800D}" destId="{420333C9-6CC0-4EB4-8029-D2F74B53E505}" srcOrd="2" destOrd="0" presId="urn:microsoft.com/office/officeart/2005/8/layout/vList2"/>
    <dgm:cxn modelId="{1A313489-78CB-466D-9092-562526B884D5}" type="presParOf" srcId="{92124B75-3F30-4A06-82C6-2A66A4DF800D}" destId="{60829CF7-0CA1-4938-A380-795B93FE257C}" srcOrd="3" destOrd="0" presId="urn:microsoft.com/office/officeart/2005/8/layout/vList2"/>
    <dgm:cxn modelId="{0BA28BB5-DF6A-4CC6-B140-1FD09FAC7876}" type="presParOf" srcId="{92124B75-3F30-4A06-82C6-2A66A4DF800D}" destId="{85C013AC-BCCE-4A26-91AD-01596B19AECB}" srcOrd="4" destOrd="0" presId="urn:microsoft.com/office/officeart/2005/8/layout/vList2"/>
    <dgm:cxn modelId="{632A40F1-0299-48FE-97C5-6A789CDDBD38}" type="presParOf" srcId="{92124B75-3F30-4A06-82C6-2A66A4DF800D}" destId="{F88D6187-B5D5-426F-A036-5AB217850D70}" srcOrd="5" destOrd="0" presId="urn:microsoft.com/office/officeart/2005/8/layout/vList2"/>
    <dgm:cxn modelId="{8FFF3BE9-69AC-465E-A21C-CEDA0E9CB54C}" type="presParOf" srcId="{92124B75-3F30-4A06-82C6-2A66A4DF800D}" destId="{8F321435-72CD-41FF-8DA6-606C7BFA08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30A3F-57F0-4376-8299-9DC8E7058C9F}">
      <dsp:nvSpPr>
        <dsp:cNvPr id="0" name=""/>
        <dsp:cNvSpPr/>
      </dsp:nvSpPr>
      <dsp:spPr>
        <a:xfrm>
          <a:off x="409864" y="423"/>
          <a:ext cx="429577" cy="429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F7870C-D847-49AE-92DF-AF6CD810043A}">
      <dsp:nvSpPr>
        <dsp:cNvPr id="0" name=""/>
        <dsp:cNvSpPr/>
      </dsp:nvSpPr>
      <dsp:spPr>
        <a:xfrm>
          <a:off x="10970" y="587847"/>
          <a:ext cx="1227364" cy="43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Increased Efficiency:</a:t>
          </a:r>
          <a:endParaRPr lang="en-US" sz="1400" kern="1200"/>
        </a:p>
      </dsp:txBody>
      <dsp:txXfrm>
        <a:off x="10970" y="587847"/>
        <a:ext cx="1227364" cy="437676"/>
      </dsp:txXfrm>
    </dsp:sp>
    <dsp:sp modelId="{27233170-DE12-4304-9BEB-2837C8C80F08}">
      <dsp:nvSpPr>
        <dsp:cNvPr id="0" name=""/>
        <dsp:cNvSpPr/>
      </dsp:nvSpPr>
      <dsp:spPr>
        <a:xfrm>
          <a:off x="10970" y="1098940"/>
          <a:ext cx="1227364" cy="257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Streamline the response to housing-related crisis for quicker and more effective outcomes</a:t>
          </a:r>
          <a:r>
            <a:rPr lang="en-US" sz="1100" kern="1200"/>
            <a:t>.</a:t>
          </a:r>
        </a:p>
      </dsp:txBody>
      <dsp:txXfrm>
        <a:off x="10970" y="1098940"/>
        <a:ext cx="1227364" cy="2571472"/>
      </dsp:txXfrm>
    </dsp:sp>
    <dsp:sp modelId="{78469AE0-36D2-4DE3-8FA3-D15CA18A0615}">
      <dsp:nvSpPr>
        <dsp:cNvPr id="0" name=""/>
        <dsp:cNvSpPr/>
      </dsp:nvSpPr>
      <dsp:spPr>
        <a:xfrm>
          <a:off x="1852017" y="423"/>
          <a:ext cx="429577" cy="429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2E6C4A-1FAC-44F1-9B0C-ACB04D4C93C3}">
      <dsp:nvSpPr>
        <dsp:cNvPr id="0" name=""/>
        <dsp:cNvSpPr/>
      </dsp:nvSpPr>
      <dsp:spPr>
        <a:xfrm>
          <a:off x="1453124" y="587847"/>
          <a:ext cx="1227364" cy="43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Improved Fairness:</a:t>
          </a:r>
          <a:endParaRPr lang="en-US" sz="1400" kern="1200"/>
        </a:p>
      </dsp:txBody>
      <dsp:txXfrm>
        <a:off x="1453124" y="587847"/>
        <a:ext cx="1227364" cy="437676"/>
      </dsp:txXfrm>
    </dsp:sp>
    <dsp:sp modelId="{8B1B3360-9544-4488-9FA0-594538EA48C6}">
      <dsp:nvSpPr>
        <dsp:cNvPr id="0" name=""/>
        <dsp:cNvSpPr/>
      </dsp:nvSpPr>
      <dsp:spPr>
        <a:xfrm>
          <a:off x="1453124" y="1098940"/>
          <a:ext cx="1227364" cy="257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Ensure fairness in addressing the needs of clients in crisis situations.</a:t>
          </a:r>
        </a:p>
      </dsp:txBody>
      <dsp:txXfrm>
        <a:off x="1453124" y="1098940"/>
        <a:ext cx="1227364" cy="2571472"/>
      </dsp:txXfrm>
    </dsp:sp>
    <dsp:sp modelId="{626FD8B4-551C-45F4-A1A9-E544FC2E55B9}">
      <dsp:nvSpPr>
        <dsp:cNvPr id="0" name=""/>
        <dsp:cNvSpPr/>
      </dsp:nvSpPr>
      <dsp:spPr>
        <a:xfrm>
          <a:off x="3294171" y="423"/>
          <a:ext cx="429577" cy="4295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23A3A-89C2-4788-9642-F840D286ED47}">
      <dsp:nvSpPr>
        <dsp:cNvPr id="0" name=""/>
        <dsp:cNvSpPr/>
      </dsp:nvSpPr>
      <dsp:spPr>
        <a:xfrm>
          <a:off x="2895278" y="587847"/>
          <a:ext cx="1227364" cy="43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Enhanced Access:</a:t>
          </a:r>
          <a:endParaRPr lang="en-US" sz="1400" kern="1200"/>
        </a:p>
      </dsp:txBody>
      <dsp:txXfrm>
        <a:off x="2895278" y="587847"/>
        <a:ext cx="1227364" cy="437676"/>
      </dsp:txXfrm>
    </dsp:sp>
    <dsp:sp modelId="{687B3187-0FB0-4C05-A911-8B629474D6CA}">
      <dsp:nvSpPr>
        <dsp:cNvPr id="0" name=""/>
        <dsp:cNvSpPr/>
      </dsp:nvSpPr>
      <dsp:spPr>
        <a:xfrm>
          <a:off x="2895278" y="1098940"/>
          <a:ext cx="1227364" cy="257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Increase the ease of access to services and resources for clients facing housing-related challenges.</a:t>
          </a:r>
        </a:p>
      </dsp:txBody>
      <dsp:txXfrm>
        <a:off x="2895278" y="1098940"/>
        <a:ext cx="1227364" cy="2571472"/>
      </dsp:txXfrm>
    </dsp:sp>
    <dsp:sp modelId="{6E10A2E0-0B42-45CE-89BB-B12867D02C4B}">
      <dsp:nvSpPr>
        <dsp:cNvPr id="0" name=""/>
        <dsp:cNvSpPr/>
      </dsp:nvSpPr>
      <dsp:spPr>
        <a:xfrm>
          <a:off x="4736325" y="423"/>
          <a:ext cx="429577" cy="4295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5C03A7-596A-4C30-924D-9A0D8EAD9BA1}">
      <dsp:nvSpPr>
        <dsp:cNvPr id="0" name=""/>
        <dsp:cNvSpPr/>
      </dsp:nvSpPr>
      <dsp:spPr>
        <a:xfrm>
          <a:off x="4337431" y="587847"/>
          <a:ext cx="1227364" cy="43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Flexibility:</a:t>
          </a:r>
          <a:endParaRPr lang="en-US" sz="1400" kern="1200"/>
        </a:p>
      </dsp:txBody>
      <dsp:txXfrm>
        <a:off x="4337431" y="587847"/>
        <a:ext cx="1227364" cy="437676"/>
      </dsp:txXfrm>
    </dsp:sp>
    <dsp:sp modelId="{1AC1865B-7BCC-41A9-9478-ACBC7CB5EED3}">
      <dsp:nvSpPr>
        <dsp:cNvPr id="0" name=""/>
        <dsp:cNvSpPr/>
      </dsp:nvSpPr>
      <dsp:spPr>
        <a:xfrm>
          <a:off x="4337431" y="1098940"/>
          <a:ext cx="1227364" cy="257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Design the system to be adaptable to various crisis scenarios</a:t>
          </a:r>
          <a:r>
            <a:rPr lang="en-US" sz="1100" kern="1200"/>
            <a:t>.</a:t>
          </a:r>
        </a:p>
      </dsp:txBody>
      <dsp:txXfrm>
        <a:off x="4337431" y="1098940"/>
        <a:ext cx="1227364" cy="2571472"/>
      </dsp:txXfrm>
    </dsp:sp>
    <dsp:sp modelId="{69560505-F3B1-485F-AF72-A0B7F3F2D70A}">
      <dsp:nvSpPr>
        <dsp:cNvPr id="0" name=""/>
        <dsp:cNvSpPr/>
      </dsp:nvSpPr>
      <dsp:spPr>
        <a:xfrm>
          <a:off x="6178479" y="423"/>
          <a:ext cx="429577" cy="4295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B13729-022E-48C4-99DD-3E541080FC17}">
      <dsp:nvSpPr>
        <dsp:cNvPr id="0" name=""/>
        <dsp:cNvSpPr/>
      </dsp:nvSpPr>
      <dsp:spPr>
        <a:xfrm>
          <a:off x="5779585" y="587847"/>
          <a:ext cx="1227364" cy="43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Regular Revisitation:</a:t>
          </a:r>
          <a:endParaRPr lang="en-US" sz="1400" kern="1200"/>
        </a:p>
      </dsp:txBody>
      <dsp:txXfrm>
        <a:off x="5779585" y="587847"/>
        <a:ext cx="1227364" cy="437676"/>
      </dsp:txXfrm>
    </dsp:sp>
    <dsp:sp modelId="{D65C08C6-68FC-4F67-90FD-39AA3FD35B46}">
      <dsp:nvSpPr>
        <dsp:cNvPr id="0" name=""/>
        <dsp:cNvSpPr/>
      </dsp:nvSpPr>
      <dsp:spPr>
        <a:xfrm>
          <a:off x="5779585" y="1098940"/>
          <a:ext cx="1227364" cy="257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Establish a framework for the periodic review and optimization of the coordinated entry system</a:t>
          </a:r>
          <a:r>
            <a:rPr lang="en-US" sz="1100" kern="1200"/>
            <a:t>.</a:t>
          </a:r>
        </a:p>
        <a:p>
          <a:pPr marL="0" lvl="0" indent="0" algn="ctr" defTabSz="1600200">
            <a:lnSpc>
              <a:spcPct val="100000"/>
            </a:lnSpc>
            <a:spcBef>
              <a:spcPct val="0"/>
            </a:spcBef>
            <a:spcAft>
              <a:spcPct val="35000"/>
            </a:spcAft>
            <a:buNone/>
          </a:pPr>
          <a:endParaRPr lang="en-US" sz="3600" kern="1200"/>
        </a:p>
        <a:p>
          <a:pPr marL="0" lvl="0" indent="0" algn="ctr" defTabSz="622300">
            <a:lnSpc>
              <a:spcPct val="100000"/>
            </a:lnSpc>
            <a:spcBef>
              <a:spcPct val="0"/>
            </a:spcBef>
            <a:spcAft>
              <a:spcPct val="35000"/>
            </a:spcAft>
            <a:buNone/>
          </a:pPr>
          <a:r>
            <a:rPr lang="en-US" sz="1400" kern="1200"/>
            <a:t>.</a:t>
          </a:r>
        </a:p>
      </dsp:txBody>
      <dsp:txXfrm>
        <a:off x="5779585" y="1098940"/>
        <a:ext cx="1227364" cy="2571472"/>
      </dsp:txXfrm>
    </dsp:sp>
    <dsp:sp modelId="{13010F5D-3625-4021-A1D8-529726650D4C}">
      <dsp:nvSpPr>
        <dsp:cNvPr id="0" name=""/>
        <dsp:cNvSpPr/>
      </dsp:nvSpPr>
      <dsp:spPr>
        <a:xfrm>
          <a:off x="8374075" y="423"/>
          <a:ext cx="429577" cy="4295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02A014-98E3-4EDF-802B-0621929FFBAC}">
      <dsp:nvSpPr>
        <dsp:cNvPr id="0" name=""/>
        <dsp:cNvSpPr/>
      </dsp:nvSpPr>
      <dsp:spPr>
        <a:xfrm>
          <a:off x="7975181" y="587847"/>
          <a:ext cx="1227364" cy="43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Driving Change Using Data:</a:t>
          </a:r>
          <a:endParaRPr lang="en-US" sz="1400" kern="1200"/>
        </a:p>
      </dsp:txBody>
      <dsp:txXfrm>
        <a:off x="7975181" y="587847"/>
        <a:ext cx="1227364" cy="437676"/>
      </dsp:txXfrm>
    </dsp:sp>
    <dsp:sp modelId="{F2B03EEF-D096-4F23-946B-370A5F2CA3B4}">
      <dsp:nvSpPr>
        <dsp:cNvPr id="0" name=""/>
        <dsp:cNvSpPr/>
      </dsp:nvSpPr>
      <dsp:spPr>
        <a:xfrm>
          <a:off x="7221739" y="1098940"/>
          <a:ext cx="2734249" cy="2571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solidFill>
                <a:srgbClr val="0F0F0F"/>
              </a:solidFill>
              <a:effectLst/>
              <a:latin typeface="Söhne"/>
            </a:rPr>
            <a:t>Use data collection to strengthen our response to homelessness. Identify gaps and needs and strategically advocate for programs and enhanced community support.</a:t>
          </a:r>
          <a:endParaRPr lang="en-US" sz="1400" kern="1200"/>
        </a:p>
      </dsp:txBody>
      <dsp:txXfrm>
        <a:off x="7221739" y="1098940"/>
        <a:ext cx="2734249" cy="2571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274C1-99D4-45DA-BD01-51F0AE7E64D2}">
      <dsp:nvSpPr>
        <dsp:cNvPr id="0" name=""/>
        <dsp:cNvSpPr/>
      </dsp:nvSpPr>
      <dsp:spPr>
        <a:xfrm>
          <a:off x="-33840" y="7019"/>
          <a:ext cx="9966960" cy="5079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44098-F63D-49A1-BF64-15D656FAC3D3}">
      <dsp:nvSpPr>
        <dsp:cNvPr id="0" name=""/>
        <dsp:cNvSpPr/>
      </dsp:nvSpPr>
      <dsp:spPr>
        <a:xfrm>
          <a:off x="119810" y="121305"/>
          <a:ext cx="279912" cy="279366"/>
        </a:xfrm>
        <a:prstGeom prst="rect">
          <a:avLst/>
        </a:prstGeom>
        <a:solidFill>
          <a:schemeClr val="accent2">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6BBB1F-62E6-4140-A20C-8DC4933CB299}">
      <dsp:nvSpPr>
        <dsp:cNvPr id="0" name=""/>
        <dsp:cNvSpPr/>
      </dsp:nvSpPr>
      <dsp:spPr>
        <a:xfrm>
          <a:off x="553375" y="7019"/>
          <a:ext cx="9361084" cy="5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69" tIns="57169" rIns="57169" bIns="57169" numCol="1" spcCol="1270" anchor="ctr" anchorCtr="0">
          <a:noAutofit/>
        </a:bodyPr>
        <a:lstStyle/>
        <a:p>
          <a:pPr marL="0" lvl="0" indent="0" algn="l" defTabSz="889000">
            <a:lnSpc>
              <a:spcPct val="100000"/>
            </a:lnSpc>
            <a:spcBef>
              <a:spcPct val="0"/>
            </a:spcBef>
            <a:spcAft>
              <a:spcPct val="35000"/>
            </a:spcAft>
            <a:buNone/>
          </a:pPr>
          <a:r>
            <a:rPr lang="en-US" sz="2000" b="1" kern="1200"/>
            <a:t>All answers must be true for today. </a:t>
          </a:r>
        </a:p>
      </dsp:txBody>
      <dsp:txXfrm>
        <a:off x="553375" y="7019"/>
        <a:ext cx="9361084" cy="540180"/>
      </dsp:txXfrm>
    </dsp:sp>
    <dsp:sp modelId="{630479C9-E83C-42E0-8144-FF41088B802D}">
      <dsp:nvSpPr>
        <dsp:cNvPr id="0" name=""/>
        <dsp:cNvSpPr/>
      </dsp:nvSpPr>
      <dsp:spPr>
        <a:xfrm>
          <a:off x="0" y="580850"/>
          <a:ext cx="9966960" cy="5079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97DC4-31AA-444B-B585-2871DDCE34BD}">
      <dsp:nvSpPr>
        <dsp:cNvPr id="0" name=""/>
        <dsp:cNvSpPr/>
      </dsp:nvSpPr>
      <dsp:spPr>
        <a:xfrm>
          <a:off x="119810" y="796531"/>
          <a:ext cx="279912" cy="279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82FF81-C92D-42A5-B5BF-2D29EB4BB1EF}">
      <dsp:nvSpPr>
        <dsp:cNvPr id="0" name=""/>
        <dsp:cNvSpPr/>
      </dsp:nvSpPr>
      <dsp:spPr>
        <a:xfrm>
          <a:off x="512467" y="682245"/>
          <a:ext cx="9442900" cy="5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69" tIns="57169" rIns="57169" bIns="57169" numCol="1" spcCol="1270" anchor="ctr" anchorCtr="0">
          <a:noAutofit/>
        </a:bodyPr>
        <a:lstStyle/>
        <a:p>
          <a:pPr marL="0" lvl="0" indent="0" algn="l" defTabSz="800100">
            <a:lnSpc>
              <a:spcPct val="100000"/>
            </a:lnSpc>
            <a:spcBef>
              <a:spcPct val="0"/>
            </a:spcBef>
            <a:spcAft>
              <a:spcPct val="35000"/>
            </a:spcAft>
            <a:buNone/>
          </a:pPr>
          <a:r>
            <a:rPr lang="en-US" sz="1800" b="1" kern="1200"/>
            <a:t>Provide all information requested</a:t>
          </a:r>
          <a:endParaRPr lang="en-US" sz="1800" kern="1200"/>
        </a:p>
      </dsp:txBody>
      <dsp:txXfrm>
        <a:off x="512467" y="682245"/>
        <a:ext cx="9442900" cy="540180"/>
      </dsp:txXfrm>
    </dsp:sp>
    <dsp:sp modelId="{73568AE5-58DD-4889-A82B-0635EEF0231A}">
      <dsp:nvSpPr>
        <dsp:cNvPr id="0" name=""/>
        <dsp:cNvSpPr/>
      </dsp:nvSpPr>
      <dsp:spPr>
        <a:xfrm>
          <a:off x="0" y="1394297"/>
          <a:ext cx="9966960" cy="5079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84FCB-BA04-46EF-A8D5-212DB67C5E5C}">
      <dsp:nvSpPr>
        <dsp:cNvPr id="0" name=""/>
        <dsp:cNvSpPr/>
      </dsp:nvSpPr>
      <dsp:spPr>
        <a:xfrm>
          <a:off x="119810" y="1471757"/>
          <a:ext cx="279912" cy="279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04D281-BD9F-47CB-B424-90494F9F0F17}">
      <dsp:nvSpPr>
        <dsp:cNvPr id="0" name=""/>
        <dsp:cNvSpPr/>
      </dsp:nvSpPr>
      <dsp:spPr>
        <a:xfrm>
          <a:off x="553375" y="1357471"/>
          <a:ext cx="4485132" cy="5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69" tIns="57169" rIns="57169" bIns="57169" numCol="1" spcCol="1270" anchor="ctr" anchorCtr="0">
          <a:noAutofit/>
        </a:bodyPr>
        <a:lstStyle/>
        <a:p>
          <a:pPr marL="0" lvl="0" indent="0" algn="l" defTabSz="800100">
            <a:lnSpc>
              <a:spcPct val="100000"/>
            </a:lnSpc>
            <a:spcBef>
              <a:spcPct val="0"/>
            </a:spcBef>
            <a:spcAft>
              <a:spcPct val="35000"/>
            </a:spcAft>
            <a:buNone/>
          </a:pPr>
          <a:r>
            <a:rPr lang="en-US" sz="1800" b="1" kern="1200"/>
            <a:t>Include all information for entire household</a:t>
          </a:r>
          <a:endParaRPr lang="en-US" sz="1800" kern="1200"/>
        </a:p>
      </dsp:txBody>
      <dsp:txXfrm>
        <a:off x="553375" y="1357471"/>
        <a:ext cx="4485132" cy="540180"/>
      </dsp:txXfrm>
    </dsp:sp>
    <dsp:sp modelId="{F3419701-7089-4666-A286-15E757F8112D}">
      <dsp:nvSpPr>
        <dsp:cNvPr id="0" name=""/>
        <dsp:cNvSpPr/>
      </dsp:nvSpPr>
      <dsp:spPr>
        <a:xfrm>
          <a:off x="5038507" y="1357471"/>
          <a:ext cx="4875952" cy="50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5038507" y="1357471"/>
        <a:ext cx="4875952" cy="508932"/>
      </dsp:txXfrm>
    </dsp:sp>
    <dsp:sp modelId="{D1F9077F-EC5A-47FB-80A8-51ED0E6A7321}">
      <dsp:nvSpPr>
        <dsp:cNvPr id="0" name=""/>
        <dsp:cNvSpPr/>
      </dsp:nvSpPr>
      <dsp:spPr>
        <a:xfrm>
          <a:off x="-33840" y="2032697"/>
          <a:ext cx="9966960" cy="5079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7C7BD-48D2-4CE0-877F-9A8CAF7797FD}">
      <dsp:nvSpPr>
        <dsp:cNvPr id="0" name=""/>
        <dsp:cNvSpPr/>
      </dsp:nvSpPr>
      <dsp:spPr>
        <a:xfrm>
          <a:off x="119810" y="2146983"/>
          <a:ext cx="279912" cy="279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80FC6B-5987-4D2F-B71E-70953C7E6A41}">
      <dsp:nvSpPr>
        <dsp:cNvPr id="0" name=""/>
        <dsp:cNvSpPr/>
      </dsp:nvSpPr>
      <dsp:spPr>
        <a:xfrm>
          <a:off x="553375" y="2032697"/>
          <a:ext cx="4485132" cy="5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69" tIns="57169" rIns="57169" bIns="57169" numCol="1" spcCol="1270" anchor="ctr" anchorCtr="0">
          <a:noAutofit/>
        </a:bodyPr>
        <a:lstStyle/>
        <a:p>
          <a:pPr marL="0" lvl="0" indent="0" algn="l" defTabSz="844550">
            <a:lnSpc>
              <a:spcPct val="100000"/>
            </a:lnSpc>
            <a:spcBef>
              <a:spcPct val="0"/>
            </a:spcBef>
            <a:spcAft>
              <a:spcPct val="35000"/>
            </a:spcAft>
            <a:buNone/>
          </a:pPr>
          <a:r>
            <a:rPr lang="en-US" sz="1900" b="1" kern="1200"/>
            <a:t>Be sure to include your contact information</a:t>
          </a:r>
          <a:endParaRPr lang="en-US" sz="1900" kern="1200"/>
        </a:p>
      </dsp:txBody>
      <dsp:txXfrm>
        <a:off x="553375" y="2032697"/>
        <a:ext cx="4485132" cy="540180"/>
      </dsp:txXfrm>
    </dsp:sp>
    <dsp:sp modelId="{0C5A1B36-60F5-4FCE-A54D-10378D9255D4}">
      <dsp:nvSpPr>
        <dsp:cNvPr id="0" name=""/>
        <dsp:cNvSpPr/>
      </dsp:nvSpPr>
      <dsp:spPr>
        <a:xfrm>
          <a:off x="5038507" y="2032697"/>
          <a:ext cx="4875952" cy="50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5038507" y="2032697"/>
        <a:ext cx="4875952" cy="508932"/>
      </dsp:txXfrm>
    </dsp:sp>
    <dsp:sp modelId="{2B807108-55F7-4F25-B2B5-419BA82D6DEE}">
      <dsp:nvSpPr>
        <dsp:cNvPr id="0" name=""/>
        <dsp:cNvSpPr/>
      </dsp:nvSpPr>
      <dsp:spPr>
        <a:xfrm>
          <a:off x="9421" y="2735611"/>
          <a:ext cx="9966960" cy="5079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53866-27C6-45A6-8340-8B59CD453186}">
      <dsp:nvSpPr>
        <dsp:cNvPr id="0" name=""/>
        <dsp:cNvSpPr/>
      </dsp:nvSpPr>
      <dsp:spPr>
        <a:xfrm>
          <a:off x="187491" y="2822209"/>
          <a:ext cx="279912" cy="279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B38229-39DA-48CB-BFC2-0064DD96623D}">
      <dsp:nvSpPr>
        <dsp:cNvPr id="0" name=""/>
        <dsp:cNvSpPr/>
      </dsp:nvSpPr>
      <dsp:spPr>
        <a:xfrm>
          <a:off x="-8454" y="2789512"/>
          <a:ext cx="5794925" cy="5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69" tIns="57169" rIns="57169" bIns="57169" numCol="1" spcCol="1270" anchor="ctr" anchorCtr="0">
          <a:noAutofit/>
        </a:bodyPr>
        <a:lstStyle/>
        <a:p>
          <a:pPr marL="0" lvl="0" indent="0" algn="l" defTabSz="800100">
            <a:lnSpc>
              <a:spcPct val="100000"/>
            </a:lnSpc>
            <a:spcBef>
              <a:spcPct val="0"/>
            </a:spcBef>
            <a:spcAft>
              <a:spcPct val="35000"/>
            </a:spcAft>
            <a:buNone/>
          </a:pPr>
          <a:r>
            <a:rPr lang="en-US" sz="1800" b="1" kern="1200"/>
            <a:t>           Keep in mind that this is NOT a housing application</a:t>
          </a:r>
          <a:r>
            <a:rPr lang="en-US" sz="1600" kern="1200"/>
            <a:t>.</a:t>
          </a:r>
        </a:p>
      </dsp:txBody>
      <dsp:txXfrm>
        <a:off x="-8454" y="2789512"/>
        <a:ext cx="5794925" cy="540180"/>
      </dsp:txXfrm>
    </dsp:sp>
    <dsp:sp modelId="{92E3666A-6C8A-4276-98A9-BED3D4BA3CDD}">
      <dsp:nvSpPr>
        <dsp:cNvPr id="0" name=""/>
        <dsp:cNvSpPr/>
      </dsp:nvSpPr>
      <dsp:spPr>
        <a:xfrm>
          <a:off x="5106188" y="2707923"/>
          <a:ext cx="4875952" cy="50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5106188" y="2707923"/>
        <a:ext cx="4875952" cy="508932"/>
      </dsp:txXfrm>
    </dsp:sp>
    <dsp:sp modelId="{8BFFD5DE-210F-4611-B93C-B4FBAFBD0306}">
      <dsp:nvSpPr>
        <dsp:cNvPr id="0" name=""/>
        <dsp:cNvSpPr/>
      </dsp:nvSpPr>
      <dsp:spPr>
        <a:xfrm>
          <a:off x="0" y="3422411"/>
          <a:ext cx="9966960" cy="5079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CBD95-B3D3-43E1-84C2-F9D92476461B}">
      <dsp:nvSpPr>
        <dsp:cNvPr id="0" name=""/>
        <dsp:cNvSpPr/>
      </dsp:nvSpPr>
      <dsp:spPr>
        <a:xfrm>
          <a:off x="119810" y="3497435"/>
          <a:ext cx="279912" cy="2793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81D96C-A5BA-45D5-9593-FDF4C2FF48A8}">
      <dsp:nvSpPr>
        <dsp:cNvPr id="0" name=""/>
        <dsp:cNvSpPr/>
      </dsp:nvSpPr>
      <dsp:spPr>
        <a:xfrm>
          <a:off x="553375" y="3383149"/>
          <a:ext cx="9361084" cy="5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69" tIns="57169" rIns="57169" bIns="57169" numCol="1" spcCol="1270" anchor="ctr" anchorCtr="0">
          <a:noAutofit/>
        </a:bodyPr>
        <a:lstStyle/>
        <a:p>
          <a:pPr marL="0" lvl="0" indent="0" algn="l" defTabSz="844550">
            <a:lnSpc>
              <a:spcPct val="100000"/>
            </a:lnSpc>
            <a:spcBef>
              <a:spcPct val="0"/>
            </a:spcBef>
            <a:spcAft>
              <a:spcPct val="35000"/>
            </a:spcAft>
            <a:buNone/>
          </a:pPr>
          <a:endParaRPr lang="en-US" sz="1900" kern="1200"/>
        </a:p>
      </dsp:txBody>
      <dsp:txXfrm>
        <a:off x="553375" y="3383149"/>
        <a:ext cx="9361084" cy="540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3A7A8-D2C3-4896-8B6B-05BDD0465F70}">
      <dsp:nvSpPr>
        <dsp:cNvPr id="0" name=""/>
        <dsp:cNvSpPr/>
      </dsp:nvSpPr>
      <dsp:spPr>
        <a:xfrm>
          <a:off x="727" y="21284"/>
          <a:ext cx="3383321" cy="19005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Email the completed Assessment to </a:t>
          </a:r>
          <a:r>
            <a:rPr lang="en-US" sz="2400" kern="1200">
              <a:hlinkClick xmlns:r="http://schemas.openxmlformats.org/officeDocument/2006/relationships" r:id="rId1"/>
            </a:rPr>
            <a:t>coordinated.assessment@co.Middlesex.nj.us</a:t>
          </a:r>
          <a:endParaRPr lang="en-US" sz="2400" kern="1200"/>
        </a:p>
        <a:p>
          <a:pPr marL="0" lvl="0" indent="0" algn="ctr" defTabSz="1066800">
            <a:lnSpc>
              <a:spcPct val="90000"/>
            </a:lnSpc>
            <a:spcBef>
              <a:spcPct val="0"/>
            </a:spcBef>
            <a:spcAft>
              <a:spcPct val="35000"/>
            </a:spcAft>
            <a:buNone/>
          </a:pPr>
          <a:endParaRPr lang="en-US" sz="1300" kern="1200"/>
        </a:p>
      </dsp:txBody>
      <dsp:txXfrm>
        <a:off x="56391" y="76948"/>
        <a:ext cx="3271993" cy="1789185"/>
      </dsp:txXfrm>
    </dsp:sp>
    <dsp:sp modelId="{04EBB75A-55C3-4474-9453-51D41FB4E38C}">
      <dsp:nvSpPr>
        <dsp:cNvPr id="0" name=""/>
        <dsp:cNvSpPr/>
      </dsp:nvSpPr>
      <dsp:spPr>
        <a:xfrm>
          <a:off x="4042267" y="21284"/>
          <a:ext cx="2632873" cy="16805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The CEA Team will review &amp; score the Assessment. The Score &amp; Summary will be sent to the case manager(s).</a:t>
          </a:r>
        </a:p>
      </dsp:txBody>
      <dsp:txXfrm>
        <a:off x="4091488" y="70505"/>
        <a:ext cx="2534431" cy="1582094"/>
      </dsp:txXfrm>
    </dsp:sp>
    <dsp:sp modelId="{529D44E8-9500-4C1F-82C9-0AB2DE134320}">
      <dsp:nvSpPr>
        <dsp:cNvPr id="0" name=""/>
        <dsp:cNvSpPr/>
      </dsp:nvSpPr>
      <dsp:spPr>
        <a:xfrm>
          <a:off x="4305554" y="1701821"/>
          <a:ext cx="263287" cy="987327"/>
        </a:xfrm>
        <a:custGeom>
          <a:avLst/>
          <a:gdLst/>
          <a:ahLst/>
          <a:cxnLst/>
          <a:rect l="0" t="0" r="0" b="0"/>
          <a:pathLst>
            <a:path>
              <a:moveTo>
                <a:pt x="0" y="0"/>
              </a:moveTo>
              <a:lnTo>
                <a:pt x="0" y="987327"/>
              </a:lnTo>
              <a:lnTo>
                <a:pt x="263287" y="987327"/>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72D99-99FE-4D8E-BC66-AA89DAE97281}">
      <dsp:nvSpPr>
        <dsp:cNvPr id="0" name=""/>
        <dsp:cNvSpPr/>
      </dsp:nvSpPr>
      <dsp:spPr>
        <a:xfrm>
          <a:off x="4568841" y="2030931"/>
          <a:ext cx="2106298" cy="1316436"/>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a:t>Next Steps will be noted on the Summary. Client will be added to the By-Name-List (BNL)</a:t>
          </a:r>
        </a:p>
      </dsp:txBody>
      <dsp:txXfrm>
        <a:off x="4607398" y="2069488"/>
        <a:ext cx="2029184" cy="1239322"/>
      </dsp:txXfrm>
    </dsp:sp>
    <dsp:sp modelId="{60C3A8E2-67F3-49A4-9B1E-BAEBFEF0985D}">
      <dsp:nvSpPr>
        <dsp:cNvPr id="0" name=""/>
        <dsp:cNvSpPr/>
      </dsp:nvSpPr>
      <dsp:spPr>
        <a:xfrm>
          <a:off x="7333359" y="21284"/>
          <a:ext cx="2632873" cy="18839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Client will be referred for a housing opportunity or resource when available based on eligibility criteria.</a:t>
          </a:r>
        </a:p>
      </dsp:txBody>
      <dsp:txXfrm>
        <a:off x="7388539" y="76464"/>
        <a:ext cx="2522513" cy="1773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6749-B3B5-4ABF-ACB9-0FED73ADA2DC}">
      <dsp:nvSpPr>
        <dsp:cNvPr id="0" name=""/>
        <dsp:cNvSpPr/>
      </dsp:nvSpPr>
      <dsp:spPr>
        <a:xfrm>
          <a:off x="2920" y="40104"/>
          <a:ext cx="2316539" cy="1905335"/>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Does the individual have a chronic disability?</a:t>
          </a:r>
        </a:p>
      </dsp:txBody>
      <dsp:txXfrm>
        <a:off x="2920" y="40104"/>
        <a:ext cx="2316539" cy="1905335"/>
      </dsp:txXfrm>
    </dsp:sp>
    <dsp:sp modelId="{3833877B-0431-49BD-B574-128C6F47FE48}">
      <dsp:nvSpPr>
        <dsp:cNvPr id="0" name=""/>
        <dsp:cNvSpPr/>
      </dsp:nvSpPr>
      <dsp:spPr>
        <a:xfrm>
          <a:off x="2551113" y="346"/>
          <a:ext cx="2316539" cy="1984852"/>
        </a:xfrm>
        <a:prstGeom prst="rect">
          <a:avLst/>
        </a:prstGeom>
        <a:solidFill>
          <a:schemeClr val="accent2">
            <a:shade val="50000"/>
            <a:hueOff val="180093"/>
            <a:satOff val="-8021"/>
            <a:lumOff val="145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Does the individual have youth dependents or dependents that have chronic disabling conditions?</a:t>
          </a:r>
        </a:p>
      </dsp:txBody>
      <dsp:txXfrm>
        <a:off x="2551113" y="346"/>
        <a:ext cx="2316539" cy="1984852"/>
      </dsp:txXfrm>
    </dsp:sp>
    <dsp:sp modelId="{4FFCD38C-4A9F-450D-95A3-B18528793350}">
      <dsp:nvSpPr>
        <dsp:cNvPr id="0" name=""/>
        <dsp:cNvSpPr/>
      </dsp:nvSpPr>
      <dsp:spPr>
        <a:xfrm>
          <a:off x="5099306" y="50042"/>
          <a:ext cx="2316539" cy="1885459"/>
        </a:xfrm>
        <a:prstGeom prst="rect">
          <a:avLst/>
        </a:prstGeom>
        <a:solidFill>
          <a:schemeClr val="accent2">
            <a:shade val="50000"/>
            <a:hueOff val="360185"/>
            <a:satOff val="-16043"/>
            <a:lumOff val="2901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If the individual is couch surfing, have they been provided a date they must move, or is the stay infinite?</a:t>
          </a:r>
        </a:p>
      </dsp:txBody>
      <dsp:txXfrm>
        <a:off x="5099306" y="50042"/>
        <a:ext cx="2316539" cy="1885459"/>
      </dsp:txXfrm>
    </dsp:sp>
    <dsp:sp modelId="{A5B92E1A-BE00-402E-8160-68CD7644EF27}">
      <dsp:nvSpPr>
        <dsp:cNvPr id="0" name=""/>
        <dsp:cNvSpPr/>
      </dsp:nvSpPr>
      <dsp:spPr>
        <a:xfrm>
          <a:off x="7647500" y="30167"/>
          <a:ext cx="2316539" cy="1925211"/>
        </a:xfrm>
        <a:prstGeom prst="rect">
          <a:avLst/>
        </a:prstGeom>
        <a:solidFill>
          <a:schemeClr val="accent2">
            <a:shade val="50000"/>
            <a:hueOff val="540278"/>
            <a:satOff val="-24064"/>
            <a:lumOff val="4351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Has the individual sought out other resources AND followed up on them?</a:t>
          </a:r>
        </a:p>
      </dsp:txBody>
      <dsp:txXfrm>
        <a:off x="7647500" y="30167"/>
        <a:ext cx="2316539" cy="1925211"/>
      </dsp:txXfrm>
    </dsp:sp>
    <dsp:sp modelId="{E033A764-22FF-40E0-ACB1-3F1474D7DA28}">
      <dsp:nvSpPr>
        <dsp:cNvPr id="0" name=""/>
        <dsp:cNvSpPr/>
      </dsp:nvSpPr>
      <dsp:spPr>
        <a:xfrm>
          <a:off x="962106" y="2216852"/>
          <a:ext cx="2946360" cy="1453637"/>
        </a:xfrm>
        <a:prstGeom prst="rect">
          <a:avLst/>
        </a:prstGeom>
        <a:solidFill>
          <a:schemeClr val="accent2">
            <a:shade val="50000"/>
            <a:hueOff val="540278"/>
            <a:satOff val="-24064"/>
            <a:lumOff val="4351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Does the individual have a current housing voucher?</a:t>
          </a:r>
        </a:p>
      </dsp:txBody>
      <dsp:txXfrm>
        <a:off x="962106" y="2216852"/>
        <a:ext cx="2946360" cy="1453637"/>
      </dsp:txXfrm>
    </dsp:sp>
    <dsp:sp modelId="{ED2B9773-7C87-4B0F-B702-438AE54517ED}">
      <dsp:nvSpPr>
        <dsp:cNvPr id="0" name=""/>
        <dsp:cNvSpPr/>
      </dsp:nvSpPr>
      <dsp:spPr>
        <a:xfrm>
          <a:off x="4140120" y="2248710"/>
          <a:ext cx="2316539" cy="1389923"/>
        </a:xfrm>
        <a:prstGeom prst="rect">
          <a:avLst/>
        </a:prstGeom>
        <a:solidFill>
          <a:schemeClr val="accent2">
            <a:shade val="50000"/>
            <a:hueOff val="360185"/>
            <a:satOff val="-16043"/>
            <a:lumOff val="2901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Does the individual have income support from family members?</a:t>
          </a:r>
        </a:p>
      </dsp:txBody>
      <dsp:txXfrm>
        <a:off x="4140120" y="2248710"/>
        <a:ext cx="2316539" cy="1389923"/>
      </dsp:txXfrm>
    </dsp:sp>
    <dsp:sp modelId="{B692B513-A85F-46F3-87EE-640B9C5279EA}">
      <dsp:nvSpPr>
        <dsp:cNvPr id="0" name=""/>
        <dsp:cNvSpPr/>
      </dsp:nvSpPr>
      <dsp:spPr>
        <a:xfrm>
          <a:off x="6688314" y="2248710"/>
          <a:ext cx="2316539" cy="1389923"/>
        </a:xfrm>
        <a:prstGeom prst="rect">
          <a:avLst/>
        </a:prstGeom>
        <a:solidFill>
          <a:schemeClr val="accent2">
            <a:shade val="50000"/>
            <a:hueOff val="180093"/>
            <a:satOff val="-8021"/>
            <a:lumOff val="145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What is the individual’s current mental health condition?</a:t>
          </a:r>
        </a:p>
      </dsp:txBody>
      <dsp:txXfrm>
        <a:off x="6688314" y="2248710"/>
        <a:ext cx="2316539" cy="13899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337A8-7285-4FFE-B821-2958EE04CF60}">
      <dsp:nvSpPr>
        <dsp:cNvPr id="0" name=""/>
        <dsp:cNvSpPr/>
      </dsp:nvSpPr>
      <dsp:spPr>
        <a:xfrm>
          <a:off x="0" y="11046"/>
          <a:ext cx="9966960" cy="767520"/>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Prevention or Di</a:t>
          </a:r>
          <a:r>
            <a:rPr lang="en-US" sz="3200" b="0" i="0" kern="1200"/>
            <a:t>version</a:t>
          </a:r>
          <a:endParaRPr lang="en-US" sz="3200" kern="1200"/>
        </a:p>
      </dsp:txBody>
      <dsp:txXfrm>
        <a:off x="37467" y="48513"/>
        <a:ext cx="9892026" cy="692586"/>
      </dsp:txXfrm>
    </dsp:sp>
    <dsp:sp modelId="{420333C9-6CC0-4EB4-8029-D2F74B53E505}">
      <dsp:nvSpPr>
        <dsp:cNvPr id="0" name=""/>
        <dsp:cNvSpPr/>
      </dsp:nvSpPr>
      <dsp:spPr>
        <a:xfrm>
          <a:off x="0" y="870726"/>
          <a:ext cx="9966960" cy="767520"/>
        </a:xfrm>
        <a:prstGeom prst="roundRect">
          <a:avLst/>
        </a:prstGeom>
        <a:solidFill>
          <a:schemeClr val="accent2">
            <a:shade val="80000"/>
            <a:hueOff val="173197"/>
            <a:satOff val="-7419"/>
            <a:lumOff val="102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a:t>Refers to External Services (Findhelp.org) </a:t>
          </a:r>
          <a:endParaRPr lang="en-US" sz="3200" kern="1200"/>
        </a:p>
      </dsp:txBody>
      <dsp:txXfrm>
        <a:off x="37467" y="908193"/>
        <a:ext cx="9892026" cy="692586"/>
      </dsp:txXfrm>
    </dsp:sp>
    <dsp:sp modelId="{85C013AC-BCCE-4A26-91AD-01596B19AECB}">
      <dsp:nvSpPr>
        <dsp:cNvPr id="0" name=""/>
        <dsp:cNvSpPr/>
      </dsp:nvSpPr>
      <dsp:spPr>
        <a:xfrm>
          <a:off x="0" y="1730406"/>
          <a:ext cx="9966960" cy="767520"/>
        </a:xfrm>
        <a:prstGeom prst="roundRect">
          <a:avLst/>
        </a:prstGeom>
        <a:solidFill>
          <a:schemeClr val="accent2">
            <a:shade val="80000"/>
            <a:hueOff val="346395"/>
            <a:satOff val="-14838"/>
            <a:lumOff val="204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Refer to Social Service Case management (SSH) </a:t>
          </a:r>
          <a:endParaRPr lang="en-US" sz="3200" kern="1200"/>
        </a:p>
      </dsp:txBody>
      <dsp:txXfrm>
        <a:off x="37467" y="1767873"/>
        <a:ext cx="9892026" cy="692586"/>
      </dsp:txXfrm>
    </dsp:sp>
    <dsp:sp modelId="{8F321435-72CD-41FF-8DA6-606C7BFA087B}">
      <dsp:nvSpPr>
        <dsp:cNvPr id="0" name=""/>
        <dsp:cNvSpPr/>
      </dsp:nvSpPr>
      <dsp:spPr>
        <a:xfrm>
          <a:off x="0" y="2590086"/>
          <a:ext cx="9966960" cy="767520"/>
        </a:xfrm>
        <a:prstGeom prst="roundRect">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Screen for Shelter (Add to Shelter List)</a:t>
          </a:r>
          <a:endParaRPr lang="en-US" sz="3200" kern="1200"/>
        </a:p>
      </dsp:txBody>
      <dsp:txXfrm>
        <a:off x="37467" y="2627553"/>
        <a:ext cx="9892026" cy="69258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3EDAFC-EA14-E5E6-E83F-7A33BE7DF4FB}"/>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3FF81DB-1FF8-983D-C959-7CB198F3C2B4}"/>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F06B7B38-AC28-4C63-8018-F6589D771D34}" type="datetimeFigureOut">
              <a:rPr lang="en-US" smtClean="0"/>
              <a:t>10/16/2025</a:t>
            </a:fld>
            <a:endParaRPr lang="en-US"/>
          </a:p>
        </p:txBody>
      </p:sp>
      <p:sp>
        <p:nvSpPr>
          <p:cNvPr id="4" name="Footer Placeholder 3">
            <a:extLst>
              <a:ext uri="{FF2B5EF4-FFF2-40B4-BE49-F238E27FC236}">
                <a16:creationId xmlns:a16="http://schemas.microsoft.com/office/drawing/2014/main" id="{A1C6063A-D4BB-EA6F-9A92-A01C693DA74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6548B3-95E3-DC67-0C53-424EF1E1D0E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A0B318-4059-4E8A-8B87-F281F41AAB27}" type="slidenum">
              <a:rPr lang="en-US" smtClean="0"/>
              <a:t>‹#›</a:t>
            </a:fld>
            <a:endParaRPr lang="en-US"/>
          </a:p>
        </p:txBody>
      </p:sp>
    </p:spTree>
    <p:extLst>
      <p:ext uri="{BB962C8B-B14F-4D97-AF65-F5344CB8AC3E}">
        <p14:creationId xmlns:p14="http://schemas.microsoft.com/office/powerpoint/2010/main" val="36609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33988D07-B188-44E4-ABBB-6994C1A52936}" type="datetimeFigureOut">
              <a:rPr lang="en-US" smtClean="0"/>
              <a:t>10/16/2025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42455A-0D23-4EAB-9AF9-2CC2B3066B0A}" type="slidenum">
              <a:rPr lang="en-US" smtClean="0"/>
              <a:t>‹#›</a:t>
            </a:fld>
            <a:endParaRPr lang="en-US"/>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a:t>
            </a:fld>
            <a:endParaRPr lang="en-US"/>
          </a:p>
        </p:txBody>
      </p:sp>
    </p:spTree>
    <p:extLst>
      <p:ext uri="{BB962C8B-B14F-4D97-AF65-F5344CB8AC3E}">
        <p14:creationId xmlns:p14="http://schemas.microsoft.com/office/powerpoint/2010/main" val="312355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11</a:t>
            </a:fld>
            <a:endParaRPr lang="en-US"/>
          </a:p>
        </p:txBody>
      </p:sp>
    </p:spTree>
    <p:extLst>
      <p:ext uri="{BB962C8B-B14F-4D97-AF65-F5344CB8AC3E}">
        <p14:creationId xmlns:p14="http://schemas.microsoft.com/office/powerpoint/2010/main" val="171566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12</a:t>
            </a:fld>
            <a:endParaRPr lang="en-US"/>
          </a:p>
        </p:txBody>
      </p:sp>
    </p:spTree>
    <p:extLst>
      <p:ext uri="{BB962C8B-B14F-4D97-AF65-F5344CB8AC3E}">
        <p14:creationId xmlns:p14="http://schemas.microsoft.com/office/powerpoint/2010/main" val="48246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15</a:t>
            </a:fld>
            <a:endParaRPr lang="en-US"/>
          </a:p>
        </p:txBody>
      </p:sp>
    </p:spTree>
    <p:extLst>
      <p:ext uri="{BB962C8B-B14F-4D97-AF65-F5344CB8AC3E}">
        <p14:creationId xmlns:p14="http://schemas.microsoft.com/office/powerpoint/2010/main" val="222860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17</a:t>
            </a:fld>
            <a:endParaRPr lang="en-US"/>
          </a:p>
        </p:txBody>
      </p:sp>
    </p:spTree>
    <p:extLst>
      <p:ext uri="{BB962C8B-B14F-4D97-AF65-F5344CB8AC3E}">
        <p14:creationId xmlns:p14="http://schemas.microsoft.com/office/powerpoint/2010/main" val="280514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8CC9-8202-A756-E64F-924A0F40D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E2A50-484C-3683-B559-1B5BDC1AB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A5B0C-BFA5-6D1C-21E8-45FBDB8E42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2DD9EF-4EDC-3BC9-F52F-325BFF329551}"/>
              </a:ext>
            </a:extLst>
          </p:cNvPr>
          <p:cNvSpPr>
            <a:spLocks noGrp="1"/>
          </p:cNvSpPr>
          <p:nvPr>
            <p:ph type="sldNum" sz="quarter" idx="5"/>
          </p:nvPr>
        </p:nvSpPr>
        <p:spPr/>
        <p:txBody>
          <a:bodyPr/>
          <a:lstStyle/>
          <a:p>
            <a:fld id="{0842455A-0D23-4EAB-9AF9-2CC2B3066B0A}" type="slidenum">
              <a:rPr lang="en-US" smtClean="0"/>
              <a:t>18</a:t>
            </a:fld>
            <a:endParaRPr lang="en-US"/>
          </a:p>
        </p:txBody>
      </p:sp>
    </p:spTree>
    <p:extLst>
      <p:ext uri="{BB962C8B-B14F-4D97-AF65-F5344CB8AC3E}">
        <p14:creationId xmlns:p14="http://schemas.microsoft.com/office/powerpoint/2010/main" val="408279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19</a:t>
            </a:fld>
            <a:endParaRPr lang="en-US"/>
          </a:p>
        </p:txBody>
      </p:sp>
    </p:spTree>
    <p:extLst>
      <p:ext uri="{BB962C8B-B14F-4D97-AF65-F5344CB8AC3E}">
        <p14:creationId xmlns:p14="http://schemas.microsoft.com/office/powerpoint/2010/main" val="378337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20</a:t>
            </a:fld>
            <a:endParaRPr lang="en-US"/>
          </a:p>
        </p:txBody>
      </p:sp>
    </p:spTree>
    <p:extLst>
      <p:ext uri="{BB962C8B-B14F-4D97-AF65-F5344CB8AC3E}">
        <p14:creationId xmlns:p14="http://schemas.microsoft.com/office/powerpoint/2010/main" val="2017367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21</a:t>
            </a:fld>
            <a:endParaRPr lang="en-US"/>
          </a:p>
        </p:txBody>
      </p:sp>
    </p:spTree>
    <p:extLst>
      <p:ext uri="{BB962C8B-B14F-4D97-AF65-F5344CB8AC3E}">
        <p14:creationId xmlns:p14="http://schemas.microsoft.com/office/powerpoint/2010/main" val="213474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22</a:t>
            </a:fld>
            <a:endParaRPr lang="en-US"/>
          </a:p>
        </p:txBody>
      </p:sp>
    </p:spTree>
    <p:extLst>
      <p:ext uri="{BB962C8B-B14F-4D97-AF65-F5344CB8AC3E}">
        <p14:creationId xmlns:p14="http://schemas.microsoft.com/office/powerpoint/2010/main" val="177894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23</a:t>
            </a:fld>
            <a:endParaRPr lang="en-US"/>
          </a:p>
        </p:txBody>
      </p:sp>
    </p:spTree>
    <p:extLst>
      <p:ext uri="{BB962C8B-B14F-4D97-AF65-F5344CB8AC3E}">
        <p14:creationId xmlns:p14="http://schemas.microsoft.com/office/powerpoint/2010/main" val="297766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a:t>
            </a:fld>
            <a:endParaRPr lang="en-US"/>
          </a:p>
        </p:txBody>
      </p:sp>
    </p:spTree>
    <p:extLst>
      <p:ext uri="{BB962C8B-B14F-4D97-AF65-F5344CB8AC3E}">
        <p14:creationId xmlns:p14="http://schemas.microsoft.com/office/powerpoint/2010/main" val="351621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09D8-9A28-93BC-E6EA-93558A70D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81488-3A2E-4AF2-B3A8-57650A34D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A810C-C3EE-F7F9-645F-948B2AEDE6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3D6E91-889D-3AE5-27D3-2F41C875D136}"/>
              </a:ext>
            </a:extLst>
          </p:cNvPr>
          <p:cNvSpPr>
            <a:spLocks noGrp="1"/>
          </p:cNvSpPr>
          <p:nvPr>
            <p:ph type="sldNum" sz="quarter" idx="5"/>
          </p:nvPr>
        </p:nvSpPr>
        <p:spPr/>
        <p:txBody>
          <a:bodyPr/>
          <a:lstStyle/>
          <a:p>
            <a:fld id="{0842455A-0D23-4EAB-9AF9-2CC2B3066B0A}" type="slidenum">
              <a:rPr lang="en-US" smtClean="0"/>
              <a:t>24</a:t>
            </a:fld>
            <a:endParaRPr lang="en-US"/>
          </a:p>
        </p:txBody>
      </p:sp>
    </p:spTree>
    <p:extLst>
      <p:ext uri="{BB962C8B-B14F-4D97-AF65-F5344CB8AC3E}">
        <p14:creationId xmlns:p14="http://schemas.microsoft.com/office/powerpoint/2010/main" val="93744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3103-4DAF-6405-C27A-C7BB57D8D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D652E-A865-BC46-EE9C-B43304384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78CA1-7F42-5260-34BF-C921893441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74BE69-C728-5C14-1EFE-4C43F01665F0}"/>
              </a:ext>
            </a:extLst>
          </p:cNvPr>
          <p:cNvSpPr>
            <a:spLocks noGrp="1"/>
          </p:cNvSpPr>
          <p:nvPr>
            <p:ph type="sldNum" sz="quarter" idx="5"/>
          </p:nvPr>
        </p:nvSpPr>
        <p:spPr/>
        <p:txBody>
          <a:bodyPr/>
          <a:lstStyle/>
          <a:p>
            <a:fld id="{0842455A-0D23-4EAB-9AF9-2CC2B3066B0A}" type="slidenum">
              <a:rPr lang="en-US" smtClean="0"/>
              <a:t>25</a:t>
            </a:fld>
            <a:endParaRPr lang="en-US"/>
          </a:p>
        </p:txBody>
      </p:sp>
    </p:spTree>
    <p:extLst>
      <p:ext uri="{BB962C8B-B14F-4D97-AF65-F5344CB8AC3E}">
        <p14:creationId xmlns:p14="http://schemas.microsoft.com/office/powerpoint/2010/main" val="2016532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1D0C-D699-1305-57F6-8CD248995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26FC5-6A32-CA59-E834-50B1A101A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0519E-768B-2287-BC07-68035C8071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048A81-332C-6563-88E0-DB43FFF7E75E}"/>
              </a:ext>
            </a:extLst>
          </p:cNvPr>
          <p:cNvSpPr>
            <a:spLocks noGrp="1"/>
          </p:cNvSpPr>
          <p:nvPr>
            <p:ph type="sldNum" sz="quarter" idx="5"/>
          </p:nvPr>
        </p:nvSpPr>
        <p:spPr/>
        <p:txBody>
          <a:bodyPr/>
          <a:lstStyle/>
          <a:p>
            <a:fld id="{0842455A-0D23-4EAB-9AF9-2CC2B3066B0A}" type="slidenum">
              <a:rPr lang="en-US" smtClean="0"/>
              <a:t>26</a:t>
            </a:fld>
            <a:endParaRPr lang="en-US"/>
          </a:p>
        </p:txBody>
      </p:sp>
    </p:spTree>
    <p:extLst>
      <p:ext uri="{BB962C8B-B14F-4D97-AF65-F5344CB8AC3E}">
        <p14:creationId xmlns:p14="http://schemas.microsoft.com/office/powerpoint/2010/main" val="87851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27</a:t>
            </a:fld>
            <a:endParaRPr lang="en-US"/>
          </a:p>
        </p:txBody>
      </p:sp>
    </p:spTree>
    <p:extLst>
      <p:ext uri="{BB962C8B-B14F-4D97-AF65-F5344CB8AC3E}">
        <p14:creationId xmlns:p14="http://schemas.microsoft.com/office/powerpoint/2010/main" val="1612994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28</a:t>
            </a:fld>
            <a:endParaRPr lang="en-US"/>
          </a:p>
        </p:txBody>
      </p:sp>
    </p:spTree>
    <p:extLst>
      <p:ext uri="{BB962C8B-B14F-4D97-AF65-F5344CB8AC3E}">
        <p14:creationId xmlns:p14="http://schemas.microsoft.com/office/powerpoint/2010/main" val="361154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29</a:t>
            </a:fld>
            <a:endParaRPr lang="en-US"/>
          </a:p>
        </p:txBody>
      </p:sp>
    </p:spTree>
    <p:extLst>
      <p:ext uri="{BB962C8B-B14F-4D97-AF65-F5344CB8AC3E}">
        <p14:creationId xmlns:p14="http://schemas.microsoft.com/office/powerpoint/2010/main" val="280162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FB69B-5333-9895-40E3-3D1A9277D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123F5-ECC9-62A3-896F-BC58DFECB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0D0D0-31BE-2232-08FC-B3BDDC6813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72FED9-2F2D-FC32-4B43-4B171982F222}"/>
              </a:ext>
            </a:extLst>
          </p:cNvPr>
          <p:cNvSpPr>
            <a:spLocks noGrp="1"/>
          </p:cNvSpPr>
          <p:nvPr>
            <p:ph type="sldNum" sz="quarter" idx="5"/>
          </p:nvPr>
        </p:nvSpPr>
        <p:spPr/>
        <p:txBody>
          <a:bodyPr/>
          <a:lstStyle/>
          <a:p>
            <a:fld id="{0842455A-0D23-4EAB-9AF9-2CC2B3066B0A}" type="slidenum">
              <a:rPr lang="en-US" smtClean="0"/>
              <a:t>30</a:t>
            </a:fld>
            <a:endParaRPr lang="en-US"/>
          </a:p>
        </p:txBody>
      </p:sp>
    </p:spTree>
    <p:extLst>
      <p:ext uri="{BB962C8B-B14F-4D97-AF65-F5344CB8AC3E}">
        <p14:creationId xmlns:p14="http://schemas.microsoft.com/office/powerpoint/2010/main" val="2252579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F254F-94AB-685C-CA57-C950904FD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E2428-A8E2-737D-31C6-D3453CEED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90373-5AA4-D2C3-A2F8-79AC5624F7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04EBA5-8435-A9A9-8CA1-32E12F9C9AA9}"/>
              </a:ext>
            </a:extLst>
          </p:cNvPr>
          <p:cNvSpPr>
            <a:spLocks noGrp="1"/>
          </p:cNvSpPr>
          <p:nvPr>
            <p:ph type="sldNum" sz="quarter" idx="5"/>
          </p:nvPr>
        </p:nvSpPr>
        <p:spPr/>
        <p:txBody>
          <a:bodyPr/>
          <a:lstStyle/>
          <a:p>
            <a:fld id="{0842455A-0D23-4EAB-9AF9-2CC2B3066B0A}" type="slidenum">
              <a:rPr lang="en-US" smtClean="0"/>
              <a:t>31</a:t>
            </a:fld>
            <a:endParaRPr lang="en-US"/>
          </a:p>
        </p:txBody>
      </p:sp>
    </p:spTree>
    <p:extLst>
      <p:ext uri="{BB962C8B-B14F-4D97-AF65-F5344CB8AC3E}">
        <p14:creationId xmlns:p14="http://schemas.microsoft.com/office/powerpoint/2010/main" val="940899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32</a:t>
            </a:fld>
            <a:endParaRPr lang="en-US"/>
          </a:p>
        </p:txBody>
      </p:sp>
    </p:spTree>
    <p:extLst>
      <p:ext uri="{BB962C8B-B14F-4D97-AF65-F5344CB8AC3E}">
        <p14:creationId xmlns:p14="http://schemas.microsoft.com/office/powerpoint/2010/main" val="2801625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9BB0-DBA4-0B30-82D6-D13D4640A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6CAFA-2474-7293-C189-167A810FB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EBC27-1E31-08D5-CB08-0F96B0FCFA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7EA189-BEBA-FE73-5C8E-070E97E2A6C9}"/>
              </a:ext>
            </a:extLst>
          </p:cNvPr>
          <p:cNvSpPr>
            <a:spLocks noGrp="1"/>
          </p:cNvSpPr>
          <p:nvPr>
            <p:ph type="sldNum" sz="quarter" idx="5"/>
          </p:nvPr>
        </p:nvSpPr>
        <p:spPr/>
        <p:txBody>
          <a:bodyPr/>
          <a:lstStyle/>
          <a:p>
            <a:fld id="{0842455A-0D23-4EAB-9AF9-2CC2B3066B0A}" type="slidenum">
              <a:rPr lang="en-US" smtClean="0"/>
              <a:t>33</a:t>
            </a:fld>
            <a:endParaRPr lang="en-US"/>
          </a:p>
        </p:txBody>
      </p:sp>
    </p:spTree>
    <p:extLst>
      <p:ext uri="{BB962C8B-B14F-4D97-AF65-F5344CB8AC3E}">
        <p14:creationId xmlns:p14="http://schemas.microsoft.com/office/powerpoint/2010/main" val="162727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3</a:t>
            </a:fld>
            <a:endParaRPr lang="en-US"/>
          </a:p>
        </p:txBody>
      </p:sp>
    </p:spTree>
    <p:extLst>
      <p:ext uri="{BB962C8B-B14F-4D97-AF65-F5344CB8AC3E}">
        <p14:creationId xmlns:p14="http://schemas.microsoft.com/office/powerpoint/2010/main" val="718158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41</a:t>
            </a:fld>
            <a:endParaRPr lang="en-US"/>
          </a:p>
        </p:txBody>
      </p:sp>
    </p:spTree>
    <p:extLst>
      <p:ext uri="{BB962C8B-B14F-4D97-AF65-F5344CB8AC3E}">
        <p14:creationId xmlns:p14="http://schemas.microsoft.com/office/powerpoint/2010/main" val="3157861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F1762-4BFA-60B2-F6A4-AD4D6E750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5FC27-0C7B-A62C-4FAD-8A4ED322D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F175E-52A9-2BE3-BC9C-AA08CBAB1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6018E9-BC0C-935F-9263-BA6E31E29C94}"/>
              </a:ext>
            </a:extLst>
          </p:cNvPr>
          <p:cNvSpPr>
            <a:spLocks noGrp="1"/>
          </p:cNvSpPr>
          <p:nvPr>
            <p:ph type="sldNum" sz="quarter" idx="5"/>
          </p:nvPr>
        </p:nvSpPr>
        <p:spPr/>
        <p:txBody>
          <a:bodyPr/>
          <a:lstStyle/>
          <a:p>
            <a:fld id="{0842455A-0D23-4EAB-9AF9-2CC2B3066B0A}" type="slidenum">
              <a:rPr lang="en-US" smtClean="0"/>
              <a:t>42</a:t>
            </a:fld>
            <a:endParaRPr lang="en-US"/>
          </a:p>
        </p:txBody>
      </p:sp>
    </p:spTree>
    <p:extLst>
      <p:ext uri="{BB962C8B-B14F-4D97-AF65-F5344CB8AC3E}">
        <p14:creationId xmlns:p14="http://schemas.microsoft.com/office/powerpoint/2010/main" val="1423183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A69F8-80BE-1578-10D9-6F3468DC7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27F69-D9B8-36D7-CBB9-C5C1DA816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DD934-ECCF-F857-338A-85271BF75F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CFCD1C-6EDC-E226-77CD-F10F6B40A668}"/>
              </a:ext>
            </a:extLst>
          </p:cNvPr>
          <p:cNvSpPr>
            <a:spLocks noGrp="1"/>
          </p:cNvSpPr>
          <p:nvPr>
            <p:ph type="sldNum" sz="quarter" idx="5"/>
          </p:nvPr>
        </p:nvSpPr>
        <p:spPr/>
        <p:txBody>
          <a:bodyPr/>
          <a:lstStyle/>
          <a:p>
            <a:fld id="{0842455A-0D23-4EAB-9AF9-2CC2B3066B0A}" type="slidenum">
              <a:rPr lang="en-US" smtClean="0"/>
              <a:t>43</a:t>
            </a:fld>
            <a:endParaRPr lang="en-US"/>
          </a:p>
        </p:txBody>
      </p:sp>
    </p:spTree>
    <p:extLst>
      <p:ext uri="{BB962C8B-B14F-4D97-AF65-F5344CB8AC3E}">
        <p14:creationId xmlns:p14="http://schemas.microsoft.com/office/powerpoint/2010/main" val="138975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4</a:t>
            </a:fld>
            <a:endParaRPr lang="en-US"/>
          </a:p>
        </p:txBody>
      </p:sp>
    </p:spTree>
    <p:extLst>
      <p:ext uri="{BB962C8B-B14F-4D97-AF65-F5344CB8AC3E}">
        <p14:creationId xmlns:p14="http://schemas.microsoft.com/office/powerpoint/2010/main" val="3046314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5D4E6-179F-61EE-9188-BAF004CEC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CAE74-8897-9726-B2BF-CD616894D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21B8D-1721-6863-8DE9-A0B60DD795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3D839F-8699-4B3D-2071-3F45D730FD80}"/>
              </a:ext>
            </a:extLst>
          </p:cNvPr>
          <p:cNvSpPr>
            <a:spLocks noGrp="1"/>
          </p:cNvSpPr>
          <p:nvPr>
            <p:ph type="sldNum" sz="quarter" idx="5"/>
          </p:nvPr>
        </p:nvSpPr>
        <p:spPr/>
        <p:txBody>
          <a:bodyPr/>
          <a:lstStyle/>
          <a:p>
            <a:fld id="{0842455A-0D23-4EAB-9AF9-2CC2B3066B0A}" type="slidenum">
              <a:rPr lang="en-US" smtClean="0"/>
              <a:t>44</a:t>
            </a:fld>
            <a:endParaRPr lang="en-US"/>
          </a:p>
        </p:txBody>
      </p:sp>
    </p:spTree>
    <p:extLst>
      <p:ext uri="{BB962C8B-B14F-4D97-AF65-F5344CB8AC3E}">
        <p14:creationId xmlns:p14="http://schemas.microsoft.com/office/powerpoint/2010/main" val="160933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45</a:t>
            </a:fld>
            <a:endParaRPr lang="en-US"/>
          </a:p>
        </p:txBody>
      </p:sp>
    </p:spTree>
    <p:extLst>
      <p:ext uri="{BB962C8B-B14F-4D97-AF65-F5344CB8AC3E}">
        <p14:creationId xmlns:p14="http://schemas.microsoft.com/office/powerpoint/2010/main" val="3086330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46</a:t>
            </a:fld>
            <a:endParaRPr lang="en-US"/>
          </a:p>
        </p:txBody>
      </p:sp>
    </p:spTree>
    <p:extLst>
      <p:ext uri="{BB962C8B-B14F-4D97-AF65-F5344CB8AC3E}">
        <p14:creationId xmlns:p14="http://schemas.microsoft.com/office/powerpoint/2010/main" val="3819349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68F49-C512-02E1-A9B2-BDEF40946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BF493-F852-B217-D44F-9FBA3BE0C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9C4C6-7EDC-7A38-F0F4-8CA73AA1FD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E68809-BF6E-90BD-985E-A1CB35FD479A}"/>
              </a:ext>
            </a:extLst>
          </p:cNvPr>
          <p:cNvSpPr>
            <a:spLocks noGrp="1"/>
          </p:cNvSpPr>
          <p:nvPr>
            <p:ph type="sldNum" sz="quarter" idx="5"/>
          </p:nvPr>
        </p:nvSpPr>
        <p:spPr/>
        <p:txBody>
          <a:bodyPr/>
          <a:lstStyle/>
          <a:p>
            <a:fld id="{0842455A-0D23-4EAB-9AF9-2CC2B3066B0A}" type="slidenum">
              <a:rPr lang="en-US" smtClean="0"/>
              <a:t>47</a:t>
            </a:fld>
            <a:endParaRPr lang="en-US"/>
          </a:p>
        </p:txBody>
      </p:sp>
    </p:spTree>
    <p:extLst>
      <p:ext uri="{BB962C8B-B14F-4D97-AF65-F5344CB8AC3E}">
        <p14:creationId xmlns:p14="http://schemas.microsoft.com/office/powerpoint/2010/main" val="302496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5</a:t>
            </a:fld>
            <a:endParaRPr lang="en-US"/>
          </a:p>
        </p:txBody>
      </p:sp>
    </p:spTree>
    <p:extLst>
      <p:ext uri="{BB962C8B-B14F-4D97-AF65-F5344CB8AC3E}">
        <p14:creationId xmlns:p14="http://schemas.microsoft.com/office/powerpoint/2010/main" val="44210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6</a:t>
            </a:fld>
            <a:endParaRPr lang="en-US"/>
          </a:p>
        </p:txBody>
      </p:sp>
    </p:spTree>
    <p:extLst>
      <p:ext uri="{BB962C8B-B14F-4D97-AF65-F5344CB8AC3E}">
        <p14:creationId xmlns:p14="http://schemas.microsoft.com/office/powerpoint/2010/main" val="144661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7</a:t>
            </a:fld>
            <a:endParaRPr lang="en-US"/>
          </a:p>
        </p:txBody>
      </p:sp>
    </p:spTree>
    <p:extLst>
      <p:ext uri="{BB962C8B-B14F-4D97-AF65-F5344CB8AC3E}">
        <p14:creationId xmlns:p14="http://schemas.microsoft.com/office/powerpoint/2010/main" val="162845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8</a:t>
            </a:fld>
            <a:endParaRPr lang="en-US"/>
          </a:p>
        </p:txBody>
      </p:sp>
    </p:spTree>
    <p:extLst>
      <p:ext uri="{BB962C8B-B14F-4D97-AF65-F5344CB8AC3E}">
        <p14:creationId xmlns:p14="http://schemas.microsoft.com/office/powerpoint/2010/main" val="122319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10</a:t>
            </a:fld>
            <a:endParaRPr lang="en-US"/>
          </a:p>
        </p:txBody>
      </p:sp>
    </p:spTree>
    <p:extLst>
      <p:ext uri="{BB962C8B-B14F-4D97-AF65-F5344CB8AC3E}">
        <p14:creationId xmlns:p14="http://schemas.microsoft.com/office/powerpoint/2010/main" val="227400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a:lstStyle/>
          <a:p>
            <a:r>
              <a:rPr lang="en-US">
                <a:solidFill>
                  <a:schemeClr val="tx1"/>
                </a:solidFill>
              </a:rPr>
              <a:t>Click to edit Master subtitle style</a:t>
            </a:r>
          </a:p>
        </p:txBody>
      </p:sp>
    </p:spTree>
    <p:extLst>
      <p:ext uri="{BB962C8B-B14F-4D97-AF65-F5344CB8AC3E}">
        <p14:creationId xmlns:p14="http://schemas.microsoft.com/office/powerpoint/2010/main" val="48567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351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592754-9FDD-4637-8931-8898DCEA2DAF}"/>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a:t>Click icon to add picture</a:t>
            </a:r>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2726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3152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810136-7130-4D10-A77D-0A7BA878209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2631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67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D637E5-EBAC-4C88-BDAB-D589FAE7B950}"/>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7566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20XX</a:t>
            </a: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24712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20XX</a:t>
            </a:r>
          </a:p>
        </p:txBody>
      </p:sp>
      <p:sp>
        <p:nvSpPr>
          <p:cNvPr id="6" name="Footer Placeholder 5"/>
          <p:cNvSpPr>
            <a:spLocks noGrp="1"/>
          </p:cNvSpPr>
          <p:nvPr>
            <p:ph type="ftr" sz="quarter" idx="11"/>
          </p:nvPr>
        </p:nvSpPr>
        <p:spPr>
          <a:xfrm>
            <a:off x="1097279" y="6446838"/>
            <a:ext cx="6818262" cy="365125"/>
          </a:xfrm>
        </p:spPr>
        <p:txBody>
          <a:bodyPr/>
          <a:lstStyle/>
          <a:p>
            <a:pPr algn="l"/>
            <a:r>
              <a:rPr lang="en-US"/>
              <a:t>Sample Footer Text</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836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34A642-8E00-4F15-9BE5-FED7F68AA98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737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a:t>Click icon to add picture</a:t>
            </a:r>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a:t>Click icon to add picture</a:t>
            </a:r>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2552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683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88720" y="2313432"/>
            <a:ext cx="9966960" cy="367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17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2F1891-1ACC-4692-80A2-4F69EAAAE404}"/>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9468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27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Sample Footer Text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119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188720"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5822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a:t>Sample Footer Text</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775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 id="2147483735" r:id="rId4"/>
    <p:sldLayoutId id="2147483722" r:id="rId5"/>
    <p:sldLayoutId id="2147483734" r:id="rId6"/>
    <p:sldLayoutId id="2147483745" r:id="rId7"/>
    <p:sldLayoutId id="2147483726" r:id="rId8"/>
    <p:sldLayoutId id="2147483725" r:id="rId9"/>
    <p:sldLayoutId id="2147483743" r:id="rId10"/>
    <p:sldLayoutId id="2147483737" r:id="rId11"/>
    <p:sldLayoutId id="2147483738" r:id="rId12"/>
    <p:sldLayoutId id="2147483723" r:id="rId13"/>
    <p:sldLayoutId id="2147483724" r:id="rId14"/>
    <p:sldLayoutId id="2147483727" r:id="rId15"/>
    <p:sldLayoutId id="2147483728" r:id="rId16"/>
    <p:sldLayoutId id="2147483729" r:id="rId17"/>
  </p:sldLayoutIdLst>
  <p:hf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nj211.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info@nj211.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F567D8-D0B3-B6BB-2119-F4B99A536ABE}"/>
              </a:ext>
            </a:extLst>
          </p:cNvPr>
          <p:cNvSpPr>
            <a:spLocks noGrp="1"/>
          </p:cNvSpPr>
          <p:nvPr>
            <p:ph type="title"/>
          </p:nvPr>
        </p:nvSpPr>
        <p:spPr>
          <a:xfrm>
            <a:off x="1097280" y="286603"/>
            <a:ext cx="10058400" cy="1450757"/>
          </a:xfrm>
        </p:spPr>
        <p:txBody>
          <a:bodyPr/>
          <a:lstStyle/>
          <a:p>
            <a:r>
              <a:rPr lang="en-US" b="1">
                <a:solidFill>
                  <a:srgbClr val="002060"/>
                </a:solidFill>
                <a:latin typeface="+mn-lt"/>
              </a:rPr>
              <a:t>Coordinated Entry/Assessment Training </a:t>
            </a:r>
            <a:br>
              <a:rPr lang="en-US" b="1">
                <a:solidFill>
                  <a:srgbClr val="002060"/>
                </a:solidFill>
                <a:latin typeface="+mn-lt"/>
              </a:rPr>
            </a:br>
            <a:r>
              <a:rPr lang="en-US" sz="1600" b="1" i="1">
                <a:solidFill>
                  <a:srgbClr val="002060"/>
                </a:solidFill>
                <a:latin typeface="+mn-lt"/>
              </a:rPr>
              <a:t>for Coordinated Entry System  (CES)</a:t>
            </a:r>
          </a:p>
        </p:txBody>
      </p:sp>
      <p:pic>
        <p:nvPicPr>
          <p:cNvPr id="4" name="Picture 3" descr="A black background with blue text&#10;&#10;Description automatically generated">
            <a:extLst>
              <a:ext uri="{FF2B5EF4-FFF2-40B4-BE49-F238E27FC236}">
                <a16:creationId xmlns:a16="http://schemas.microsoft.com/office/drawing/2014/main" id="{5E4C69A8-6C11-D8AC-ECB5-0F110995B7B5}"/>
              </a:ext>
            </a:extLst>
          </p:cNvPr>
          <p:cNvPicPr>
            <a:picLocks noChangeAspect="1"/>
          </p:cNvPicPr>
          <p:nvPr/>
        </p:nvPicPr>
        <p:blipFill>
          <a:blip r:embed="rId3"/>
          <a:stretch>
            <a:fillRect/>
          </a:stretch>
        </p:blipFill>
        <p:spPr>
          <a:xfrm>
            <a:off x="1188720" y="2616430"/>
            <a:ext cx="9966960" cy="3064841"/>
          </a:xfrm>
          <a:prstGeom prst="rect">
            <a:avLst/>
          </a:prstGeom>
          <a:noFill/>
        </p:spPr>
      </p:pic>
      <p:sp>
        <p:nvSpPr>
          <p:cNvPr id="2" name="Slide Number Placeholder 1">
            <a:extLst>
              <a:ext uri="{FF2B5EF4-FFF2-40B4-BE49-F238E27FC236}">
                <a16:creationId xmlns:a16="http://schemas.microsoft.com/office/drawing/2014/main" id="{03DCA921-0EEB-F81C-704B-E0273EE1C5D2}"/>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a:t>
            </a:fld>
            <a:endParaRPr lang="en-US"/>
          </a:p>
        </p:txBody>
      </p:sp>
    </p:spTree>
    <p:extLst>
      <p:ext uri="{BB962C8B-B14F-4D97-AF65-F5344CB8AC3E}">
        <p14:creationId xmlns:p14="http://schemas.microsoft.com/office/powerpoint/2010/main" val="389194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298F-B272-4BC5-BFF2-053334392B37}"/>
              </a:ext>
            </a:extLst>
          </p:cNvPr>
          <p:cNvSpPr>
            <a:spLocks noGrp="1"/>
          </p:cNvSpPr>
          <p:nvPr>
            <p:ph type="title"/>
          </p:nvPr>
        </p:nvSpPr>
        <p:spPr>
          <a:xfrm>
            <a:off x="1097280" y="286603"/>
            <a:ext cx="10676312" cy="1152053"/>
          </a:xfrm>
          <a:solidFill>
            <a:schemeClr val="accent1">
              <a:lumMod val="40000"/>
              <a:lumOff val="60000"/>
            </a:schemeClr>
          </a:solidFill>
        </p:spPr>
        <p:txBody>
          <a:bodyPr/>
          <a:lstStyle/>
          <a:p>
            <a:pPr algn="ctr"/>
            <a:r>
              <a:rPr kumimoji="0" lang="en-US" sz="4800" b="1" i="0" u="none" strike="noStrike" kern="0" cap="none" spc="-50" normalizeH="0" baseline="0" noProof="0">
                <a:ln>
                  <a:noFill/>
                </a:ln>
                <a:solidFill>
                  <a:srgbClr val="002060"/>
                </a:solidFill>
                <a:effectLst/>
                <a:uLnTx/>
                <a:uFillTx/>
                <a:latin typeface="Calibri"/>
                <a:ea typeface="Times New Roman" panose="02020603050405020304" pitchFamily="18" charset="0"/>
                <a:cs typeface="Times New Roman"/>
              </a:rPr>
              <a:t>Chronic Homelessness</a:t>
            </a:r>
            <a:r>
              <a:rPr lang="en-US" b="1" kern="0">
                <a:solidFill>
                  <a:srgbClr val="002060"/>
                </a:solidFill>
                <a:latin typeface="Calibri"/>
                <a:ea typeface="Times New Roman" panose="02020603050405020304" pitchFamily="18" charset="0"/>
                <a:cs typeface="Times New Roman"/>
              </a:rPr>
              <a:t> Criteria</a:t>
            </a:r>
            <a:endParaRPr lang="en-US">
              <a:solidFill>
                <a:srgbClr val="002060"/>
              </a:solidFill>
            </a:endParaRPr>
          </a:p>
        </p:txBody>
      </p:sp>
      <p:sp>
        <p:nvSpPr>
          <p:cNvPr id="6" name="Slide Number Placeholder 5">
            <a:extLst>
              <a:ext uri="{FF2B5EF4-FFF2-40B4-BE49-F238E27FC236}">
                <a16:creationId xmlns:a16="http://schemas.microsoft.com/office/drawing/2014/main" id="{C6B37ACF-49F1-45AA-BB16-6A58A160FF3D}"/>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10</a:t>
            </a:fld>
            <a:endParaRPr lang="en-US"/>
          </a:p>
        </p:txBody>
      </p:sp>
      <p:sp>
        <p:nvSpPr>
          <p:cNvPr id="8" name="Content Placeholder 7">
            <a:extLst>
              <a:ext uri="{FF2B5EF4-FFF2-40B4-BE49-F238E27FC236}">
                <a16:creationId xmlns:a16="http://schemas.microsoft.com/office/drawing/2014/main" id="{BF237380-E80A-E814-A443-957FEAF469C5}"/>
              </a:ext>
            </a:extLst>
          </p:cNvPr>
          <p:cNvSpPr>
            <a:spLocks noGrp="1"/>
          </p:cNvSpPr>
          <p:nvPr>
            <p:ph idx="1"/>
          </p:nvPr>
        </p:nvSpPr>
        <p:spPr>
          <a:xfrm>
            <a:off x="1188720" y="2463495"/>
            <a:ext cx="9966960" cy="3912921"/>
          </a:xfrm>
        </p:spPr>
        <p:txBody>
          <a:bodyPr>
            <a:noAutofit/>
          </a:bodyPr>
          <a:lstStyle/>
          <a:p>
            <a:pPr algn="l"/>
            <a:r>
              <a:rPr lang="en-US" sz="2400" b="0" i="0">
                <a:solidFill>
                  <a:srgbClr val="0A6185"/>
                </a:solidFill>
                <a:effectLst/>
                <a:latin typeface="Roboto" panose="02000000000000000000" pitchFamily="2" charset="0"/>
              </a:rPr>
              <a:t>• Must have a qualifying disability.</a:t>
            </a:r>
          </a:p>
          <a:p>
            <a:pPr algn="l"/>
            <a:r>
              <a:rPr lang="en-US" sz="2400" b="0" i="0">
                <a:solidFill>
                  <a:srgbClr val="0A6185"/>
                </a:solidFill>
                <a:effectLst/>
                <a:latin typeface="Roboto" panose="02000000000000000000" pitchFamily="2" charset="0"/>
              </a:rPr>
              <a:t>• Living in a place not meant for human habitation or emergency shelter. </a:t>
            </a:r>
          </a:p>
          <a:p>
            <a:pPr algn="l"/>
            <a:r>
              <a:rPr lang="en-US" sz="2400" b="0" i="0">
                <a:solidFill>
                  <a:srgbClr val="0A6185"/>
                </a:solidFill>
                <a:effectLst/>
                <a:latin typeface="Roboto" panose="02000000000000000000" pitchFamily="2" charset="0"/>
              </a:rPr>
              <a:t>• Has been homeless for a year or has experienced four episodes of homelessness in the past three years, adding up to one year.</a:t>
            </a:r>
            <a:endParaRPr lang="en-US" sz="2400">
              <a:solidFill>
                <a:srgbClr val="0A6185"/>
              </a:solidFill>
              <a:latin typeface="Roboto" panose="02000000000000000000" pitchFamily="2" charset="0"/>
            </a:endParaRPr>
          </a:p>
          <a:p>
            <a:pPr algn="l"/>
            <a:r>
              <a:rPr lang="en-US" sz="2400" b="0" i="0">
                <a:solidFill>
                  <a:srgbClr val="0A6185"/>
                </a:solidFill>
                <a:effectLst/>
                <a:latin typeface="Roboto" panose="02000000000000000000" pitchFamily="2" charset="0"/>
              </a:rPr>
              <a:t>• “Episodes of homelessness” are </a:t>
            </a:r>
            <a:r>
              <a:rPr lang="en-US" sz="2400">
                <a:solidFill>
                  <a:srgbClr val="0A6185"/>
                </a:solidFill>
                <a:latin typeface="Roboto" panose="02000000000000000000" pitchFamily="2" charset="0"/>
              </a:rPr>
              <a:t>instances s</a:t>
            </a:r>
            <a:r>
              <a:rPr lang="en-US" sz="2400" b="0" i="0">
                <a:solidFill>
                  <a:srgbClr val="0A6185"/>
                </a:solidFill>
                <a:effectLst/>
                <a:latin typeface="Roboto" panose="02000000000000000000" pitchFamily="2" charset="0"/>
              </a:rPr>
              <a:t>eparated by a break of at least 7 nights.</a:t>
            </a:r>
            <a:endParaRPr lang="en-US" sz="2400" b="0" i="0">
              <a:solidFill>
                <a:srgbClr val="212529"/>
              </a:solidFill>
              <a:effectLst/>
              <a:latin typeface="Roboto" panose="02000000000000000000" pitchFamily="2" charset="0"/>
            </a:endParaRPr>
          </a:p>
        </p:txBody>
      </p:sp>
    </p:spTree>
    <p:extLst>
      <p:ext uri="{BB962C8B-B14F-4D97-AF65-F5344CB8AC3E}">
        <p14:creationId xmlns:p14="http://schemas.microsoft.com/office/powerpoint/2010/main" val="201221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450757"/>
          </a:xfrm>
          <a:solidFill>
            <a:schemeClr val="accent1">
              <a:lumMod val="40000"/>
              <a:lumOff val="60000"/>
            </a:schemeClr>
          </a:solidFill>
        </p:spPr>
        <p:txBody>
          <a:bodyPr anchor="b">
            <a:normAutofit/>
          </a:bodyPr>
          <a:lstStyle/>
          <a:p>
            <a:pPr algn="ctr"/>
            <a:r>
              <a:rPr lang="en-US" b="1"/>
              <a:t>Administering the Assessment </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11</a:t>
            </a:fld>
            <a:endParaRPr lang="en-US"/>
          </a:p>
        </p:txBody>
      </p:sp>
      <p:graphicFrame>
        <p:nvGraphicFramePr>
          <p:cNvPr id="9" name="Content Placeholder 2">
            <a:extLst>
              <a:ext uri="{FF2B5EF4-FFF2-40B4-BE49-F238E27FC236}">
                <a16:creationId xmlns:a16="http://schemas.microsoft.com/office/drawing/2014/main" id="{6A249612-171A-489D-5E58-9B8C37083CD3}"/>
              </a:ext>
            </a:extLst>
          </p:cNvPr>
          <p:cNvGraphicFramePr>
            <a:graphicFrameLocks noGrp="1"/>
          </p:cNvGraphicFramePr>
          <p:nvPr>
            <p:ph idx="1"/>
            <p:extLst>
              <p:ext uri="{D42A27DB-BD31-4B8C-83A1-F6EECF244321}">
                <p14:modId xmlns:p14="http://schemas.microsoft.com/office/powerpoint/2010/main" val="1293926874"/>
              </p:ext>
            </p:extLst>
          </p:nvPr>
        </p:nvGraphicFramePr>
        <p:xfrm>
          <a:off x="1188720" y="2313432"/>
          <a:ext cx="9966960" cy="393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0B44422-9A26-3A30-BD77-A894E57D07EC}"/>
              </a:ext>
            </a:extLst>
          </p:cNvPr>
          <p:cNvSpPr txBox="1"/>
          <p:nvPr/>
        </p:nvSpPr>
        <p:spPr>
          <a:xfrm>
            <a:off x="1693024" y="5791312"/>
            <a:ext cx="5963921" cy="369332"/>
          </a:xfrm>
          <a:prstGeom prst="rect">
            <a:avLst/>
          </a:prstGeom>
          <a:noFill/>
        </p:spPr>
        <p:txBody>
          <a:bodyPr wrap="square" rtlCol="0">
            <a:spAutoFit/>
          </a:bodyPr>
          <a:lstStyle/>
          <a:p>
            <a:r>
              <a:rPr lang="en-US" b="1"/>
              <a:t>Keep in mind that this is NOT a guarantee of assistance.</a:t>
            </a:r>
          </a:p>
        </p:txBody>
      </p:sp>
    </p:spTree>
    <p:extLst>
      <p:ext uri="{BB962C8B-B14F-4D97-AF65-F5344CB8AC3E}">
        <p14:creationId xmlns:p14="http://schemas.microsoft.com/office/powerpoint/2010/main" val="370263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235739" cy="1516797"/>
          </a:xfrm>
          <a:solidFill>
            <a:schemeClr val="accent1">
              <a:lumMod val="40000"/>
              <a:lumOff val="60000"/>
            </a:schemeClr>
          </a:solidFill>
        </p:spPr>
        <p:txBody>
          <a:bodyPr anchor="b">
            <a:normAutofit/>
          </a:bodyPr>
          <a:lstStyle/>
          <a:p>
            <a:r>
              <a:rPr lang="en-US" b="1">
                <a:latin typeface="+mn-lt"/>
              </a:rPr>
              <a:t>Cover Page</a:t>
            </a:r>
            <a:br>
              <a:rPr lang="en-US" b="1">
                <a:latin typeface="+mn-lt"/>
              </a:rPr>
            </a:b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idx="1"/>
          </p:nvPr>
        </p:nvSpPr>
        <p:spPr>
          <a:xfrm>
            <a:off x="1098483" y="1944438"/>
            <a:ext cx="10017091" cy="4346073"/>
          </a:xfrm>
        </p:spPr>
        <p:txBody>
          <a:bodyPr vert="horz" lIns="0" tIns="45720" rIns="0" bIns="45720" rtlCol="0" anchor="t">
            <a:noAutofit/>
          </a:bodyPr>
          <a:lstStyle/>
          <a:p>
            <a:pPr marL="0" indent="0">
              <a:lnSpc>
                <a:spcPct val="90000"/>
              </a:lnSpc>
              <a:buNone/>
            </a:pPr>
            <a:r>
              <a:rPr lang="en-US" sz="2400" b="1" i="0">
                <a:effectLst/>
              </a:rPr>
              <a:t>This page should be completed in its entirety. Anything left blank could delay next steps.</a:t>
            </a:r>
            <a:endParaRPr lang="en-US" sz="2400" b="1" i="0">
              <a:effectLst/>
              <a:ea typeface="Calibri"/>
              <a:cs typeface="Calibri"/>
            </a:endParaRPr>
          </a:p>
          <a:p>
            <a:pPr marL="0" indent="0">
              <a:lnSpc>
                <a:spcPct val="90000"/>
              </a:lnSpc>
              <a:buNone/>
            </a:pPr>
            <a:r>
              <a:rPr lang="en-US" sz="2400" b="1" i="0">
                <a:effectLst/>
              </a:rPr>
              <a:t>Date – </a:t>
            </a:r>
            <a:r>
              <a:rPr lang="en-US" sz="2400" b="1" i="0">
                <a:effectLst/>
                <a:highlight>
                  <a:srgbClr val="FFFF00"/>
                </a:highlight>
              </a:rPr>
              <a:t>this should be the date you completed the Assessment</a:t>
            </a:r>
            <a:r>
              <a:rPr lang="en-US" sz="2400" b="1">
                <a:highlight>
                  <a:srgbClr val="FFFF00"/>
                </a:highlight>
              </a:rPr>
              <a:t>.  If the client returns 6months or more later, you need to complete a NEW Coordinated Assessment. Please send it right away.</a:t>
            </a:r>
            <a:endParaRPr lang="en-US" sz="2400">
              <a:highlight>
                <a:srgbClr val="FFFF00"/>
              </a:highlight>
              <a:ea typeface="Calibri"/>
              <a:cs typeface="Calibri"/>
            </a:endParaRPr>
          </a:p>
          <a:p>
            <a:pPr marL="0" indent="0">
              <a:lnSpc>
                <a:spcPct val="90000"/>
              </a:lnSpc>
              <a:buNone/>
            </a:pPr>
            <a:r>
              <a:rPr lang="en-US" sz="2400" b="1"/>
              <a:t>Name –the Head of the Household (your client).</a:t>
            </a:r>
            <a:endParaRPr lang="en-US" sz="2400" b="1">
              <a:ea typeface="Calibri"/>
              <a:cs typeface="Calibri"/>
            </a:endParaRPr>
          </a:p>
          <a:p>
            <a:pPr marL="0" indent="0">
              <a:lnSpc>
                <a:spcPct val="90000"/>
              </a:lnSpc>
              <a:buNone/>
            </a:pPr>
            <a:r>
              <a:rPr lang="en-US" sz="2400" b="1"/>
              <a:t>Additional Household Members – everyone in that person’s household should be listed. Their partner, children, whoever will be living with them when assistance is provided. If they have children they will regain custody of, note that in the email. </a:t>
            </a:r>
            <a:endParaRPr lang="en-US" sz="2400" b="1">
              <a:ea typeface="Calibri"/>
              <a:cs typeface="Calibri"/>
            </a:endParaRPr>
          </a:p>
          <a:p>
            <a:pPr marL="0" indent="0">
              <a:lnSpc>
                <a:spcPct val="90000"/>
              </a:lnSpc>
              <a:buNone/>
            </a:pPr>
            <a:r>
              <a:rPr lang="en-US" sz="2400" b="1"/>
              <a:t>If you are unsure, reach out to the Coordinated Assessment Team.</a:t>
            </a:r>
            <a:r>
              <a:rPr lang="en-US" sz="2800" b="1"/>
              <a:t> </a:t>
            </a:r>
            <a:endParaRPr lang="en-US" sz="2800" b="1">
              <a:ea typeface="Calibri"/>
              <a:cs typeface="Calibri"/>
            </a:endParaRP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353682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F1EEFD-F33A-DDC3-F5A3-3453E8AF5CD1}"/>
              </a:ext>
            </a:extLst>
          </p:cNvPr>
          <p:cNvSpPr>
            <a:spLocks noGrp="1"/>
          </p:cNvSpPr>
          <p:nvPr>
            <p:ph type="sldNum" sz="quarter" idx="12"/>
          </p:nvPr>
        </p:nvSpPr>
        <p:spPr/>
        <p:txBody>
          <a:bodyPr/>
          <a:lstStyle/>
          <a:p>
            <a:fld id="{3A98EE3D-8CD1-4C3F-BD1C-C98C9596463C}" type="slidenum">
              <a:rPr lang="en-US" smtClean="0"/>
              <a:t>13</a:t>
            </a:fld>
            <a:endParaRPr lang="en-US"/>
          </a:p>
        </p:txBody>
      </p:sp>
      <p:sp>
        <p:nvSpPr>
          <p:cNvPr id="4" name="Content Placeholder 2">
            <a:extLst>
              <a:ext uri="{FF2B5EF4-FFF2-40B4-BE49-F238E27FC236}">
                <a16:creationId xmlns:a16="http://schemas.microsoft.com/office/drawing/2014/main" id="{BBDB812B-8B97-7104-1D41-32DC67F040A9}"/>
              </a:ext>
            </a:extLst>
          </p:cNvPr>
          <p:cNvSpPr txBox="1">
            <a:spLocks/>
          </p:cNvSpPr>
          <p:nvPr/>
        </p:nvSpPr>
        <p:spPr>
          <a:xfrm>
            <a:off x="979683" y="1373337"/>
            <a:ext cx="10232633" cy="5073501"/>
          </a:xfrm>
          <a:prstGeom prst="rect">
            <a:avLst/>
          </a:prstGeom>
        </p:spPr>
        <p:txBody>
          <a:bodyPr lIns="91440" tIns="45720" rIns="91440" bIns="45720" anchor="t">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90000"/>
              </a:lnSpc>
              <a:buNone/>
            </a:pPr>
            <a:endParaRPr lang="en-US" sz="2800" b="1" u="sng">
              <a:ea typeface="Calibri" panose="020F0502020204030204"/>
              <a:cs typeface="Calibri" panose="020F0502020204030204"/>
            </a:endParaRPr>
          </a:p>
          <a:p>
            <a:pPr marL="0" indent="0" algn="ctr">
              <a:lnSpc>
                <a:spcPct val="90000"/>
              </a:lnSpc>
              <a:buNone/>
            </a:pPr>
            <a:r>
              <a:rPr lang="en-US" sz="2800" b="1" u="sng">
                <a:ea typeface="Calibri" panose="020F0502020204030204"/>
                <a:cs typeface="Calibri" panose="020F0502020204030204"/>
              </a:rPr>
              <a:t>These Questions MUST align with the Homeless History</a:t>
            </a:r>
          </a:p>
          <a:p>
            <a:pPr marL="0" indent="0">
              <a:lnSpc>
                <a:spcPct val="90000"/>
              </a:lnSpc>
              <a:buNone/>
            </a:pPr>
            <a:r>
              <a:rPr lang="en-US" b="1"/>
              <a:t>   Questions #1 &amp; #3 – </a:t>
            </a:r>
            <a:r>
              <a:rPr lang="en-US" b="1">
                <a:highlight>
                  <a:srgbClr val="FFFF00"/>
                </a:highlight>
              </a:rPr>
              <a:t>these answers cannot be the same</a:t>
            </a:r>
            <a:r>
              <a:rPr lang="en-US" b="1"/>
              <a:t>:</a:t>
            </a:r>
            <a:endParaRPr lang="en-US">
              <a:ea typeface="Calibri"/>
              <a:cs typeface="Calibri"/>
            </a:endParaRPr>
          </a:p>
          <a:p>
            <a:pPr marL="800100" lvl="1" indent="-342900">
              <a:lnSpc>
                <a:spcPct val="90000"/>
              </a:lnSpc>
              <a:buFont typeface="Arial" pitchFamily="34" charset="0"/>
              <a:buChar char="•"/>
            </a:pPr>
            <a:r>
              <a:rPr lang="en-US" sz="2000" b="1"/>
              <a:t>#1 - Living Situation - </a:t>
            </a:r>
            <a:r>
              <a:rPr lang="en-US" sz="2000" b="1">
                <a:highlight>
                  <a:srgbClr val="FFFF00"/>
                </a:highlight>
              </a:rPr>
              <a:t>Where did you sleep last night?</a:t>
            </a:r>
            <a:endParaRPr lang="en-US" sz="2000" b="1">
              <a:ea typeface="Calibri" panose="020F0502020204030204"/>
              <a:cs typeface="Calibri" panose="020F0502020204030204"/>
            </a:endParaRPr>
          </a:p>
          <a:p>
            <a:pPr marL="457200" lvl="1" indent="0">
              <a:lnSpc>
                <a:spcPct val="90000"/>
              </a:lnSpc>
              <a:buNone/>
            </a:pPr>
            <a:r>
              <a:rPr lang="en-US" sz="2000" b="1" i="1">
                <a:ea typeface="Calibri" panose="020F0502020204030204"/>
                <a:cs typeface="Calibri" panose="020F0502020204030204"/>
              </a:rPr>
              <a:t>       - To be considered HUD Homeless, answer options #1 or #2 need to be selected.  Any other selections will result in rejection.</a:t>
            </a:r>
            <a:endParaRPr lang="en-US" sz="2000" b="1">
              <a:ea typeface="Calibri" panose="020F0502020204030204"/>
              <a:cs typeface="Calibri" panose="020F0502020204030204"/>
            </a:endParaRPr>
          </a:p>
          <a:p>
            <a:pPr marL="457200" lvl="1" indent="0">
              <a:lnSpc>
                <a:spcPct val="90000"/>
              </a:lnSpc>
              <a:buNone/>
            </a:pPr>
            <a:r>
              <a:rPr lang="en-US" sz="2000" b="1" i="1">
                <a:ea typeface="Calibri"/>
                <a:cs typeface="Calibri"/>
              </a:rPr>
              <a:t>       - Answer o</a:t>
            </a:r>
            <a:r>
              <a:rPr lang="en-US" sz="2000" b="1">
                <a:ea typeface="Calibri"/>
                <a:cs typeface="Calibri"/>
              </a:rPr>
              <a:t>ptions #2 &amp; #11 – these are not the same answer.  Who is paying for the hotel/motel? </a:t>
            </a:r>
          </a:p>
          <a:p>
            <a:pPr marL="457200" lvl="1" indent="0">
              <a:lnSpc>
                <a:spcPct val="90000"/>
              </a:lnSpc>
              <a:buNone/>
            </a:pPr>
            <a:r>
              <a:rPr lang="en-US" sz="2000" b="1">
                <a:ea typeface="Calibri"/>
                <a:cs typeface="Calibri"/>
              </a:rPr>
              <a:t>           a. Emergency Shelter including hotel/motel paid </a:t>
            </a:r>
            <a:r>
              <a:rPr lang="en-US" sz="2000" b="1">
                <a:highlight>
                  <a:srgbClr val="FF00FF"/>
                </a:highlight>
                <a:ea typeface="Calibri"/>
                <a:cs typeface="Calibri"/>
              </a:rPr>
              <a:t>w/</a:t>
            </a:r>
            <a:r>
              <a:rPr lang="en-US" sz="2000" b="1">
                <a:ea typeface="Calibri"/>
                <a:cs typeface="Calibri"/>
              </a:rPr>
              <a:t> emergency shelter voucher.</a:t>
            </a:r>
          </a:p>
          <a:p>
            <a:pPr marL="457200" lvl="1" indent="0">
              <a:lnSpc>
                <a:spcPct val="90000"/>
              </a:lnSpc>
              <a:buNone/>
            </a:pPr>
            <a:r>
              <a:rPr lang="en-US" sz="2000" b="1">
                <a:ea typeface="Calibri"/>
                <a:cs typeface="Calibri"/>
              </a:rPr>
              <a:t>           b. Hotel or motel paid for </a:t>
            </a:r>
            <a:r>
              <a:rPr lang="en-US" sz="2000" b="1">
                <a:highlight>
                  <a:srgbClr val="FF00FF"/>
                </a:highlight>
                <a:ea typeface="Calibri"/>
                <a:cs typeface="Calibri"/>
              </a:rPr>
              <a:t>without</a:t>
            </a:r>
            <a:r>
              <a:rPr lang="en-US" sz="2000" b="1">
                <a:ea typeface="Calibri"/>
                <a:cs typeface="Calibri"/>
              </a:rPr>
              <a:t> emergency shelter voucher (self-paying).</a:t>
            </a:r>
          </a:p>
          <a:p>
            <a:pPr marL="800100" lvl="1" indent="-342900">
              <a:lnSpc>
                <a:spcPct val="90000"/>
              </a:lnSpc>
              <a:buFont typeface="Arial" pitchFamily="34" charset="0"/>
              <a:buChar char="•"/>
            </a:pPr>
            <a:r>
              <a:rPr lang="en-US" sz="2000" b="1"/>
              <a:t>#2 – How long have you been staying there?</a:t>
            </a:r>
            <a:endParaRPr lang="en-US" sz="2000" b="1">
              <a:ea typeface="Calibri"/>
              <a:cs typeface="Calibri"/>
            </a:endParaRPr>
          </a:p>
          <a:p>
            <a:pPr marL="800100" lvl="1" indent="-342900">
              <a:lnSpc>
                <a:spcPct val="90000"/>
              </a:lnSpc>
              <a:buFont typeface="Arial" pitchFamily="34" charset="0"/>
              <a:buChar char="•"/>
            </a:pPr>
            <a:r>
              <a:rPr lang="en-US" sz="2000" b="1"/>
              <a:t>#3 – Residence Prior to last night - </a:t>
            </a:r>
            <a:r>
              <a:rPr lang="en-US" sz="2000" b="1">
                <a:highlight>
                  <a:srgbClr val="FFFF00"/>
                </a:highlight>
              </a:rPr>
              <a:t>Where were you staying before that? </a:t>
            </a:r>
            <a:endParaRPr lang="en-US" sz="2000" b="1">
              <a:highlight>
                <a:srgbClr val="FFFF00"/>
              </a:highlight>
              <a:ea typeface="Calibri" panose="020F0502020204030204"/>
              <a:cs typeface="Calibri" panose="020F0502020204030204"/>
            </a:endParaRPr>
          </a:p>
          <a:p>
            <a:pPr marL="457200" lvl="1" indent="0">
              <a:lnSpc>
                <a:spcPct val="90000"/>
              </a:lnSpc>
              <a:buNone/>
            </a:pPr>
            <a:endParaRPr lang="en-US" sz="2000" b="1">
              <a:highlight>
                <a:srgbClr val="FFFF00"/>
              </a:highlight>
              <a:ea typeface="Calibri" panose="020F0502020204030204"/>
              <a:cs typeface="Calibri" panose="020F0502020204030204"/>
            </a:endParaRPr>
          </a:p>
          <a:p>
            <a:pPr marL="200660" indent="0">
              <a:lnSpc>
                <a:spcPct val="90000"/>
              </a:lnSpc>
              <a:buClr>
                <a:srgbClr val="1CADE4"/>
              </a:buClr>
              <a:buNone/>
            </a:pPr>
            <a:endParaRPr lang="en-US" sz="2000" b="1">
              <a:ea typeface="Calibri" panose="020F0502020204030204"/>
              <a:cs typeface="Calibri" panose="020F0502020204030204"/>
            </a:endParaRPr>
          </a:p>
          <a:p>
            <a:pPr marL="457200" lvl="1" indent="0">
              <a:lnSpc>
                <a:spcPct val="90000"/>
              </a:lnSpc>
              <a:buNone/>
            </a:pPr>
            <a:endParaRPr lang="en-US" sz="2000" b="1">
              <a:highlight>
                <a:srgbClr val="FFFF00"/>
              </a:highlight>
              <a:ea typeface="Calibri"/>
              <a:cs typeface="Calibri"/>
            </a:endParaRPr>
          </a:p>
          <a:p>
            <a:pPr marL="640080" lvl="2" indent="0">
              <a:lnSpc>
                <a:spcPct val="90000"/>
              </a:lnSpc>
              <a:buNone/>
            </a:pPr>
            <a:endParaRPr lang="en-US" sz="1600" b="1">
              <a:ea typeface="Calibri"/>
              <a:cs typeface="Calibri"/>
            </a:endParaRPr>
          </a:p>
          <a:p>
            <a:pPr marL="457200" lvl="1" indent="0">
              <a:lnSpc>
                <a:spcPct val="90000"/>
              </a:lnSpc>
              <a:buNone/>
            </a:pPr>
            <a:endParaRPr lang="en-US" sz="2000" b="1">
              <a:ea typeface="Calibri"/>
              <a:cs typeface="Calibri"/>
            </a:endParaRPr>
          </a:p>
        </p:txBody>
      </p:sp>
      <p:sp>
        <p:nvSpPr>
          <p:cNvPr id="3" name="Title 1">
            <a:extLst>
              <a:ext uri="{FF2B5EF4-FFF2-40B4-BE49-F238E27FC236}">
                <a16:creationId xmlns:a16="http://schemas.microsoft.com/office/drawing/2014/main" id="{660A787D-E968-1060-D142-B5524559331B}"/>
              </a:ext>
            </a:extLst>
          </p:cNvPr>
          <p:cNvSpPr txBox="1">
            <a:spLocks/>
          </p:cNvSpPr>
          <p:nvPr/>
        </p:nvSpPr>
        <p:spPr>
          <a:xfrm>
            <a:off x="840414" y="282833"/>
            <a:ext cx="10058400" cy="145075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a:latin typeface="Calibri"/>
                <a:ea typeface="Calibri"/>
                <a:cs typeface="Calibri"/>
              </a:rPr>
              <a:t>Understanding Questions &amp; Answer Choices</a:t>
            </a:r>
            <a:endParaRPr lang="en-US"/>
          </a:p>
        </p:txBody>
      </p:sp>
    </p:spTree>
    <p:extLst>
      <p:ext uri="{BB962C8B-B14F-4D97-AF65-F5344CB8AC3E}">
        <p14:creationId xmlns:p14="http://schemas.microsoft.com/office/powerpoint/2010/main" val="308689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19456-7112-FBF5-8C8B-CB700E1BDCD8}"/>
              </a:ext>
            </a:extLst>
          </p:cNvPr>
          <p:cNvSpPr>
            <a:spLocks noGrp="1"/>
          </p:cNvSpPr>
          <p:nvPr>
            <p:ph type="title"/>
          </p:nvPr>
        </p:nvSpPr>
        <p:spPr>
          <a:solidFill>
            <a:schemeClr val="accent1">
              <a:lumMod val="40000"/>
              <a:lumOff val="60000"/>
            </a:schemeClr>
          </a:solidFill>
        </p:spPr>
        <p:txBody>
          <a:bodyPr/>
          <a:lstStyle/>
          <a:p>
            <a:pPr algn="ctr"/>
            <a:r>
              <a:rPr lang="en-US" b="1">
                <a:ea typeface="Calibri Light"/>
                <a:cs typeface="Calibri Light"/>
              </a:rPr>
              <a:t>Asking for the client's Homeless History</a:t>
            </a:r>
          </a:p>
        </p:txBody>
      </p:sp>
      <p:sp>
        <p:nvSpPr>
          <p:cNvPr id="3" name="Content Placeholder 2">
            <a:extLst>
              <a:ext uri="{FF2B5EF4-FFF2-40B4-BE49-F238E27FC236}">
                <a16:creationId xmlns:a16="http://schemas.microsoft.com/office/drawing/2014/main" id="{2045BA46-F3D8-6E83-B23C-442817DF969D}"/>
              </a:ext>
            </a:extLst>
          </p:cNvPr>
          <p:cNvSpPr>
            <a:spLocks noGrp="1"/>
          </p:cNvSpPr>
          <p:nvPr>
            <p:ph idx="1"/>
          </p:nvPr>
        </p:nvSpPr>
        <p:spPr/>
        <p:txBody>
          <a:bodyPr vert="horz" lIns="0" tIns="45720" rIns="0" bIns="45720" rtlCol="0" anchor="t">
            <a:normAutofit/>
          </a:bodyPr>
          <a:lstStyle/>
          <a:p>
            <a:r>
              <a:rPr lang="en-US" sz="2800" b="1">
                <a:ea typeface="Calibri"/>
                <a:cs typeface="Calibri"/>
              </a:rPr>
              <a:t>"Your time is valuable, and I appreciate you sharing your experiences. Can you tell me about any difficulties you've faced in the past finding stable housing? Understanding your history will help us tailor our assistance to your needs.“</a:t>
            </a:r>
            <a:endParaRPr lang="en-US" sz="2800">
              <a:ea typeface="Calibri"/>
              <a:cs typeface="Calibri"/>
            </a:endParaRPr>
          </a:p>
        </p:txBody>
      </p:sp>
      <p:sp>
        <p:nvSpPr>
          <p:cNvPr id="4" name="Slide Number Placeholder 3">
            <a:extLst>
              <a:ext uri="{FF2B5EF4-FFF2-40B4-BE49-F238E27FC236}">
                <a16:creationId xmlns:a16="http://schemas.microsoft.com/office/drawing/2014/main" id="{DB726755-5FD5-9CC9-5BC0-722E46DD64A8}"/>
              </a:ext>
            </a:extLst>
          </p:cNvPr>
          <p:cNvSpPr>
            <a:spLocks noGrp="1"/>
          </p:cNvSpPr>
          <p:nvPr>
            <p:ph type="sldNum" sz="quarter" idx="12"/>
          </p:nvPr>
        </p:nvSpPr>
        <p:spPr/>
        <p:txBody>
          <a:bodyPr/>
          <a:lstStyle/>
          <a:p>
            <a:fld id="{3A98EE3D-8CD1-4C3F-BD1C-C98C9596463C}" type="slidenum">
              <a:rPr lang="en-US" smtClean="0"/>
              <a:t>14</a:t>
            </a:fld>
            <a:endParaRPr lang="en-US"/>
          </a:p>
        </p:txBody>
      </p:sp>
    </p:spTree>
    <p:extLst>
      <p:ext uri="{BB962C8B-B14F-4D97-AF65-F5344CB8AC3E}">
        <p14:creationId xmlns:p14="http://schemas.microsoft.com/office/powerpoint/2010/main" val="40536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235739" cy="1828523"/>
          </a:xfrm>
          <a:solidFill>
            <a:schemeClr val="accent1">
              <a:lumMod val="40000"/>
              <a:lumOff val="60000"/>
            </a:schemeClr>
          </a:solidFill>
        </p:spPr>
        <p:txBody>
          <a:bodyPr anchor="b">
            <a:normAutofit fontScale="90000"/>
          </a:bodyPr>
          <a:lstStyle/>
          <a:p>
            <a:r>
              <a:rPr lang="en-US" b="1">
                <a:latin typeface="+mn-lt"/>
              </a:rPr>
              <a:t>Understanding Questions &amp; Answer Choices </a:t>
            </a:r>
            <a:br>
              <a:rPr lang="en-US" b="1">
                <a:latin typeface="+mn-lt"/>
              </a:rPr>
            </a:b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idx="1"/>
          </p:nvPr>
        </p:nvSpPr>
        <p:spPr>
          <a:xfrm>
            <a:off x="1243955" y="2435785"/>
            <a:ext cx="2911305" cy="3475487"/>
          </a:xfrm>
        </p:spPr>
        <p:txBody>
          <a:bodyPr>
            <a:normAutofit/>
          </a:bodyPr>
          <a:lstStyle/>
          <a:p>
            <a:pPr marL="0" indent="0">
              <a:lnSpc>
                <a:spcPct val="90000"/>
              </a:lnSpc>
              <a:buNone/>
            </a:pPr>
            <a:r>
              <a:rPr lang="en-US" b="1" i="0">
                <a:effectLst/>
              </a:rPr>
              <a:t>Question #5 – Episodes</a:t>
            </a:r>
          </a:p>
          <a:p>
            <a:pPr marL="0" indent="0">
              <a:lnSpc>
                <a:spcPct val="90000"/>
              </a:lnSpc>
              <a:buNone/>
            </a:pPr>
            <a:r>
              <a:rPr lang="en-US" sz="1600" b="1"/>
              <a:t>Even though the form says, “Homeless History”, we need 3 years of housing &amp; homeless history to properly account for episodes of homelessness.</a:t>
            </a:r>
          </a:p>
          <a:p>
            <a:pPr marL="0" indent="0">
              <a:lnSpc>
                <a:spcPct val="90000"/>
              </a:lnSpc>
              <a:buNone/>
            </a:pPr>
            <a:endParaRPr lang="en-US" sz="1600" b="1"/>
          </a:p>
          <a:p>
            <a:pPr marL="0" indent="0">
              <a:lnSpc>
                <a:spcPct val="90000"/>
              </a:lnSpc>
              <a:buNone/>
            </a:pPr>
            <a:r>
              <a:rPr lang="en-US" sz="1600" b="1"/>
              <a:t>Please DO NOT put each day they changed locations. This does not equal a full episode.</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15</a:t>
            </a:fld>
            <a:endParaRPr lang="en-US"/>
          </a:p>
        </p:txBody>
      </p:sp>
      <p:pic>
        <p:nvPicPr>
          <p:cNvPr id="6" name="Picture 5" descr="A white sheet with blue text&#10;&#10;Description automatically generated">
            <a:extLst>
              <a:ext uri="{FF2B5EF4-FFF2-40B4-BE49-F238E27FC236}">
                <a16:creationId xmlns:a16="http://schemas.microsoft.com/office/drawing/2014/main" id="{36BA92DD-7365-96F5-B662-9BA1D248BFB8}"/>
              </a:ext>
            </a:extLst>
          </p:cNvPr>
          <p:cNvPicPr>
            <a:picLocks noChangeAspect="1"/>
          </p:cNvPicPr>
          <p:nvPr/>
        </p:nvPicPr>
        <p:blipFill>
          <a:blip r:embed="rId3"/>
          <a:stretch>
            <a:fillRect/>
          </a:stretch>
        </p:blipFill>
        <p:spPr>
          <a:xfrm>
            <a:off x="4155260" y="2166900"/>
            <a:ext cx="6041329" cy="4013255"/>
          </a:xfrm>
          <a:prstGeom prst="rect">
            <a:avLst/>
          </a:prstGeom>
        </p:spPr>
      </p:pic>
      <p:cxnSp>
        <p:nvCxnSpPr>
          <p:cNvPr id="9" name="Connector: Curved 8">
            <a:extLst>
              <a:ext uri="{FF2B5EF4-FFF2-40B4-BE49-F238E27FC236}">
                <a16:creationId xmlns:a16="http://schemas.microsoft.com/office/drawing/2014/main" id="{15AB13C3-9918-AA6B-E588-7679DDCB9BE1}"/>
              </a:ext>
            </a:extLst>
          </p:cNvPr>
          <p:cNvCxnSpPr>
            <a:cxnSpLocks/>
          </p:cNvCxnSpPr>
          <p:nvPr/>
        </p:nvCxnSpPr>
        <p:spPr>
          <a:xfrm flipV="1">
            <a:off x="8783783" y="3320577"/>
            <a:ext cx="1152235" cy="870661"/>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03CA367-0691-554F-0DA8-A1877EB5C99A}"/>
              </a:ext>
            </a:extLst>
          </p:cNvPr>
          <p:cNvSpPr txBox="1"/>
          <p:nvPr/>
        </p:nvSpPr>
        <p:spPr>
          <a:xfrm>
            <a:off x="9936018" y="2819355"/>
            <a:ext cx="2115127" cy="646331"/>
          </a:xfrm>
          <a:prstGeom prst="rect">
            <a:avLst/>
          </a:prstGeom>
          <a:noFill/>
        </p:spPr>
        <p:txBody>
          <a:bodyPr wrap="square" rtlCol="0">
            <a:spAutoFit/>
          </a:bodyPr>
          <a:lstStyle/>
          <a:p>
            <a:r>
              <a:rPr lang="en-US">
                <a:solidFill>
                  <a:srgbClr val="7030A0"/>
                </a:solidFill>
              </a:rPr>
              <a:t>Literal location &amp; town</a:t>
            </a:r>
          </a:p>
        </p:txBody>
      </p:sp>
      <p:cxnSp>
        <p:nvCxnSpPr>
          <p:cNvPr id="18" name="Straight Arrow Connector 17">
            <a:extLst>
              <a:ext uri="{FF2B5EF4-FFF2-40B4-BE49-F238E27FC236}">
                <a16:creationId xmlns:a16="http://schemas.microsoft.com/office/drawing/2014/main" id="{3F22DB76-D565-0CBF-C217-CB9CF604DD3B}"/>
              </a:ext>
            </a:extLst>
          </p:cNvPr>
          <p:cNvCxnSpPr>
            <a:cxnSpLocks/>
          </p:cNvCxnSpPr>
          <p:nvPr/>
        </p:nvCxnSpPr>
        <p:spPr>
          <a:xfrm>
            <a:off x="9789881" y="4268209"/>
            <a:ext cx="5825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BDCDC4-1776-DE86-DB26-C36134E3BB4A}"/>
              </a:ext>
            </a:extLst>
          </p:cNvPr>
          <p:cNvSpPr txBox="1"/>
          <p:nvPr/>
        </p:nvSpPr>
        <p:spPr>
          <a:xfrm>
            <a:off x="10314708" y="4106269"/>
            <a:ext cx="1357746" cy="646331"/>
          </a:xfrm>
          <a:prstGeom prst="rect">
            <a:avLst/>
          </a:prstGeom>
          <a:noFill/>
        </p:spPr>
        <p:txBody>
          <a:bodyPr wrap="square" rtlCol="0">
            <a:spAutoFit/>
          </a:bodyPr>
          <a:lstStyle/>
          <a:p>
            <a:r>
              <a:rPr lang="en-US">
                <a:solidFill>
                  <a:srgbClr val="7030A0"/>
                </a:solidFill>
              </a:rPr>
              <a:t>Who paid for it?</a:t>
            </a:r>
          </a:p>
        </p:txBody>
      </p:sp>
    </p:spTree>
    <p:extLst>
      <p:ext uri="{BB962C8B-B14F-4D97-AF65-F5344CB8AC3E}">
        <p14:creationId xmlns:p14="http://schemas.microsoft.com/office/powerpoint/2010/main" val="77044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B105E3-A981-14A6-FFB2-722FC85D6DCC}"/>
              </a:ext>
            </a:extLst>
          </p:cNvPr>
          <p:cNvSpPr>
            <a:spLocks noGrp="1"/>
          </p:cNvSpPr>
          <p:nvPr>
            <p:ph type="sldNum" sz="quarter" idx="12"/>
          </p:nvPr>
        </p:nvSpPr>
        <p:spPr/>
        <p:txBody>
          <a:bodyPr/>
          <a:lstStyle/>
          <a:p>
            <a:fld id="{3A98EE3D-8CD1-4C3F-BD1C-C98C9596463C}" type="slidenum">
              <a:rPr lang="en-US" smtClean="0"/>
              <a:t>16</a:t>
            </a:fld>
            <a:endParaRPr lang="en-US"/>
          </a:p>
        </p:txBody>
      </p:sp>
      <p:sp>
        <p:nvSpPr>
          <p:cNvPr id="3" name="TextBox 2">
            <a:extLst>
              <a:ext uri="{FF2B5EF4-FFF2-40B4-BE49-F238E27FC236}">
                <a16:creationId xmlns:a16="http://schemas.microsoft.com/office/drawing/2014/main" id="{2D7A1A5D-6748-C333-0568-E50FBC9E4B60}"/>
              </a:ext>
            </a:extLst>
          </p:cNvPr>
          <p:cNvSpPr txBox="1"/>
          <p:nvPr/>
        </p:nvSpPr>
        <p:spPr>
          <a:xfrm>
            <a:off x="784411" y="2012604"/>
            <a:ext cx="10600763" cy="1077218"/>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lang="en-US" b="1">
              <a:ea typeface="Calibri"/>
              <a:cs typeface="Calibri"/>
            </a:endParaRPr>
          </a:p>
          <a:p>
            <a:endParaRPr lang="en-US" b="1">
              <a:ea typeface="Calibri"/>
              <a:cs typeface="Calibri"/>
            </a:endParaRPr>
          </a:p>
          <a:p>
            <a:pPr algn="ctr"/>
            <a:r>
              <a:rPr lang="en-US" sz="2800" b="1">
                <a:ea typeface="Calibri"/>
                <a:cs typeface="Calibri"/>
              </a:rPr>
              <a:t> Examples</a:t>
            </a:r>
            <a:endParaRPr lang="en-US" b="1">
              <a:ea typeface="Calibri"/>
              <a:cs typeface="Calibri"/>
            </a:endParaRPr>
          </a:p>
        </p:txBody>
      </p:sp>
    </p:spTree>
    <p:extLst>
      <p:ext uri="{BB962C8B-B14F-4D97-AF65-F5344CB8AC3E}">
        <p14:creationId xmlns:p14="http://schemas.microsoft.com/office/powerpoint/2010/main" val="124710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235739" cy="1828523"/>
          </a:xfrm>
        </p:spPr>
        <p:txBody>
          <a:bodyPr anchor="b">
            <a:normAutofit fontScale="90000"/>
          </a:bodyPr>
          <a:lstStyle/>
          <a:p>
            <a:r>
              <a:rPr lang="en-US" b="1">
                <a:latin typeface="+mn-lt"/>
              </a:rPr>
              <a:t>Understanding Questions &amp; Answer Choices </a:t>
            </a:r>
            <a:br>
              <a:rPr lang="en-US" b="1">
                <a:latin typeface="+mn-lt"/>
              </a:rPr>
            </a:b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idx="1"/>
          </p:nvPr>
        </p:nvSpPr>
        <p:spPr>
          <a:xfrm>
            <a:off x="1188720" y="2463495"/>
            <a:ext cx="9966960" cy="3368653"/>
          </a:xfrm>
        </p:spPr>
        <p:txBody>
          <a:bodyPr>
            <a:normAutofit/>
          </a:bodyPr>
          <a:lstStyle/>
          <a:p>
            <a:pPr marL="0" indent="0">
              <a:lnSpc>
                <a:spcPct val="90000"/>
              </a:lnSpc>
              <a:buNone/>
            </a:pPr>
            <a:r>
              <a:rPr lang="en-US" b="1" i="0">
                <a:effectLst/>
              </a:rPr>
              <a:t>Question #7– </a:t>
            </a:r>
            <a:r>
              <a:rPr lang="en-US" b="1" i="0">
                <a:effectLst/>
                <a:highlight>
                  <a:srgbClr val="FFFF00"/>
                </a:highlight>
              </a:rPr>
              <a:t>types of income</a:t>
            </a:r>
            <a:r>
              <a:rPr lang="en-US" b="1" i="0">
                <a:effectLst/>
              </a:rPr>
              <a:t>:</a:t>
            </a:r>
            <a:endParaRPr lang="en-US" b="1">
              <a:highlight>
                <a:srgbClr val="00FFFF"/>
              </a:highlight>
            </a:endParaRPr>
          </a:p>
          <a:p>
            <a:pPr marL="0" indent="0">
              <a:lnSpc>
                <a:spcPct val="90000"/>
              </a:lnSpc>
              <a:buNone/>
            </a:pPr>
            <a:endParaRPr lang="en-US" b="1" i="0">
              <a:effectLst/>
              <a:highlight>
                <a:srgbClr val="00FFFF"/>
              </a:highlight>
            </a:endParaRPr>
          </a:p>
          <a:p>
            <a:pPr marL="0" indent="0">
              <a:lnSpc>
                <a:spcPct val="90000"/>
              </a:lnSpc>
              <a:buNone/>
            </a:pPr>
            <a:endParaRPr lang="en-US" b="1">
              <a:highlight>
                <a:srgbClr val="00FFFF"/>
              </a:highlight>
            </a:endParaRPr>
          </a:p>
          <a:p>
            <a:pPr marL="0" indent="0">
              <a:lnSpc>
                <a:spcPct val="90000"/>
              </a:lnSpc>
              <a:buNone/>
            </a:pPr>
            <a:endParaRPr lang="en-US" b="1" i="0">
              <a:effectLst/>
              <a:highlight>
                <a:srgbClr val="00FFFF"/>
              </a:highlight>
            </a:endParaRPr>
          </a:p>
          <a:p>
            <a:pPr marL="0" indent="0">
              <a:lnSpc>
                <a:spcPct val="90000"/>
              </a:lnSpc>
              <a:buNone/>
            </a:pPr>
            <a:endParaRPr lang="en-US" b="1">
              <a:highlight>
                <a:srgbClr val="00FFFF"/>
              </a:highlight>
            </a:endParaRPr>
          </a:p>
          <a:p>
            <a:pPr marL="0" indent="0">
              <a:lnSpc>
                <a:spcPct val="90000"/>
              </a:lnSpc>
              <a:buNone/>
            </a:pPr>
            <a:endParaRPr lang="en-US" b="1" i="0">
              <a:effectLst/>
              <a:highlight>
                <a:srgbClr val="00FFFF"/>
              </a:highlight>
            </a:endParaRP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17</a:t>
            </a:fld>
            <a:endParaRPr lang="en-US"/>
          </a:p>
        </p:txBody>
      </p:sp>
      <p:pic>
        <p:nvPicPr>
          <p:cNvPr id="7" name="Picture 6" descr="A screenshot of a document&#10;&#10;Description automatically generated">
            <a:extLst>
              <a:ext uri="{FF2B5EF4-FFF2-40B4-BE49-F238E27FC236}">
                <a16:creationId xmlns:a16="http://schemas.microsoft.com/office/drawing/2014/main" id="{9602DF43-7F33-C68C-5F1A-97EF33E267F9}"/>
              </a:ext>
            </a:extLst>
          </p:cNvPr>
          <p:cNvPicPr>
            <a:picLocks noChangeAspect="1"/>
          </p:cNvPicPr>
          <p:nvPr/>
        </p:nvPicPr>
        <p:blipFill>
          <a:blip r:embed="rId3"/>
          <a:stretch>
            <a:fillRect/>
          </a:stretch>
        </p:blipFill>
        <p:spPr>
          <a:xfrm>
            <a:off x="4431146" y="2115126"/>
            <a:ext cx="6724534" cy="3247292"/>
          </a:xfrm>
          <a:prstGeom prst="rect">
            <a:avLst/>
          </a:prstGeom>
        </p:spPr>
      </p:pic>
      <p:pic>
        <p:nvPicPr>
          <p:cNvPr id="6" name="Picture 5" descr="A screenshot of a survey&#10;&#10;Description automatically generated">
            <a:extLst>
              <a:ext uri="{FF2B5EF4-FFF2-40B4-BE49-F238E27FC236}">
                <a16:creationId xmlns:a16="http://schemas.microsoft.com/office/drawing/2014/main" id="{94EF904D-F613-D9DA-C2B4-571ED237911F}"/>
              </a:ext>
            </a:extLst>
          </p:cNvPr>
          <p:cNvPicPr>
            <a:picLocks noChangeAspect="1"/>
          </p:cNvPicPr>
          <p:nvPr/>
        </p:nvPicPr>
        <p:blipFill>
          <a:blip r:embed="rId4"/>
          <a:stretch>
            <a:fillRect/>
          </a:stretch>
        </p:blipFill>
        <p:spPr>
          <a:xfrm>
            <a:off x="4284944" y="5362418"/>
            <a:ext cx="7098643" cy="1040524"/>
          </a:xfrm>
          <a:prstGeom prst="rect">
            <a:avLst/>
          </a:prstGeom>
        </p:spPr>
      </p:pic>
    </p:spTree>
    <p:extLst>
      <p:ext uri="{BB962C8B-B14F-4D97-AF65-F5344CB8AC3E}">
        <p14:creationId xmlns:p14="http://schemas.microsoft.com/office/powerpoint/2010/main" val="423455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9ECDF-1FE2-B58F-A09D-555B9F288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FDA69-9961-E2CC-C6B7-3E589888D076}"/>
              </a:ext>
            </a:extLst>
          </p:cNvPr>
          <p:cNvSpPr>
            <a:spLocks noGrp="1"/>
          </p:cNvSpPr>
          <p:nvPr>
            <p:ph type="title"/>
          </p:nvPr>
        </p:nvSpPr>
        <p:spPr>
          <a:xfrm>
            <a:off x="1097279" y="286604"/>
            <a:ext cx="10235739" cy="948809"/>
          </a:xfrm>
        </p:spPr>
        <p:txBody>
          <a:bodyPr anchor="b">
            <a:normAutofit/>
          </a:bodyPr>
          <a:lstStyle/>
          <a:p>
            <a:pPr algn="ctr"/>
            <a:r>
              <a:rPr lang="en-US" b="1">
                <a:latin typeface="+mn-lt"/>
              </a:rPr>
              <a:t>Tips for Income Calculations</a:t>
            </a:r>
          </a:p>
        </p:txBody>
      </p:sp>
      <p:sp>
        <p:nvSpPr>
          <p:cNvPr id="3" name="Content Placeholder 2">
            <a:extLst>
              <a:ext uri="{FF2B5EF4-FFF2-40B4-BE49-F238E27FC236}">
                <a16:creationId xmlns:a16="http://schemas.microsoft.com/office/drawing/2014/main" id="{248239C5-E282-A2C0-46D1-6B343DA6B215}"/>
              </a:ext>
            </a:extLst>
          </p:cNvPr>
          <p:cNvSpPr>
            <a:spLocks noGrp="1"/>
          </p:cNvSpPr>
          <p:nvPr>
            <p:ph idx="1"/>
          </p:nvPr>
        </p:nvSpPr>
        <p:spPr>
          <a:xfrm>
            <a:off x="1188720" y="2075600"/>
            <a:ext cx="4907280" cy="4208467"/>
          </a:xfrm>
        </p:spPr>
        <p:txBody>
          <a:bodyPr>
            <a:normAutofit/>
          </a:bodyPr>
          <a:lstStyle/>
          <a:p>
            <a:pPr>
              <a:lnSpc>
                <a:spcPct val="90000"/>
              </a:lnSpc>
              <a:buFontTx/>
              <a:buChar char="-"/>
            </a:pPr>
            <a:r>
              <a:rPr lang="en-US" b="1" i="0">
                <a:effectLst/>
              </a:rPr>
              <a:t>Use exact numbers. Never guestimate!</a:t>
            </a:r>
          </a:p>
          <a:p>
            <a:pPr>
              <a:lnSpc>
                <a:spcPct val="90000"/>
              </a:lnSpc>
              <a:buFontTx/>
              <a:buChar char="-"/>
            </a:pPr>
            <a:r>
              <a:rPr lang="en-US" b="1"/>
              <a:t>Calculate using Gross numbers</a:t>
            </a:r>
          </a:p>
          <a:p>
            <a:pPr>
              <a:lnSpc>
                <a:spcPct val="90000"/>
              </a:lnSpc>
              <a:buFontTx/>
              <a:buChar char="-"/>
            </a:pPr>
            <a:r>
              <a:rPr lang="en-US" b="1" i="0">
                <a:effectLst/>
              </a:rPr>
              <a:t>Is this person paid weekly, bi-weekly, once a month? Hourly or </a:t>
            </a:r>
            <a:r>
              <a:rPr lang="en-US" b="1" i="0" err="1">
                <a:effectLst/>
              </a:rPr>
              <a:t>salarly</a:t>
            </a:r>
            <a:r>
              <a:rPr lang="en-US" b="1" i="0">
                <a:effectLst/>
              </a:rPr>
              <a:t>?</a:t>
            </a:r>
          </a:p>
          <a:p>
            <a:pPr>
              <a:lnSpc>
                <a:spcPct val="90000"/>
              </a:lnSpc>
              <a:buFontTx/>
              <a:buChar char="-"/>
            </a:pPr>
            <a:r>
              <a:rPr lang="en-US" b="1"/>
              <a:t>What is actually received vs what they’re supposed to get. </a:t>
            </a:r>
          </a:p>
          <a:p>
            <a:pPr>
              <a:lnSpc>
                <a:spcPct val="90000"/>
              </a:lnSpc>
              <a:buFontTx/>
              <a:buChar char="-"/>
            </a:pPr>
            <a:r>
              <a:rPr lang="en-US" b="1"/>
              <a:t>Confirm sources:</a:t>
            </a:r>
          </a:p>
          <a:p>
            <a:pPr>
              <a:lnSpc>
                <a:spcPct val="90000"/>
              </a:lnSpc>
              <a:buFontTx/>
              <a:buChar char="-"/>
            </a:pPr>
            <a:r>
              <a:rPr lang="en-US" b="1"/>
              <a:t>Be sure to put the total. If you’re unsure, ask the CA Team.</a:t>
            </a:r>
          </a:p>
          <a:p>
            <a:pPr>
              <a:lnSpc>
                <a:spcPct val="90000"/>
              </a:lnSpc>
              <a:buFontTx/>
              <a:buChar char="-"/>
            </a:pPr>
            <a:r>
              <a:rPr lang="en-US" b="1" i="0">
                <a:effectLst/>
              </a:rPr>
              <a:t>SNAP/Food Stamps is not income. ONLY the cash is income.</a:t>
            </a:r>
          </a:p>
          <a:p>
            <a:pPr marL="0" indent="0">
              <a:lnSpc>
                <a:spcPct val="90000"/>
              </a:lnSpc>
              <a:buNone/>
            </a:pPr>
            <a:endParaRPr lang="en-US" b="1" i="0">
              <a:effectLst/>
              <a:highlight>
                <a:srgbClr val="00FFFF"/>
              </a:highlight>
            </a:endParaRPr>
          </a:p>
          <a:p>
            <a:pPr marL="0" indent="0">
              <a:lnSpc>
                <a:spcPct val="90000"/>
              </a:lnSpc>
              <a:buNone/>
            </a:pPr>
            <a:endParaRPr lang="en-US" b="1">
              <a:highlight>
                <a:srgbClr val="00FFFF"/>
              </a:highlight>
            </a:endParaRPr>
          </a:p>
          <a:p>
            <a:pPr marL="0" indent="0">
              <a:lnSpc>
                <a:spcPct val="90000"/>
              </a:lnSpc>
              <a:buNone/>
            </a:pPr>
            <a:endParaRPr lang="en-US" b="1" i="0">
              <a:effectLst/>
              <a:highlight>
                <a:srgbClr val="00FFFF"/>
              </a:highlight>
            </a:endParaRPr>
          </a:p>
        </p:txBody>
      </p:sp>
      <p:sp>
        <p:nvSpPr>
          <p:cNvPr id="5" name="Slide Number Placeholder 4">
            <a:extLst>
              <a:ext uri="{FF2B5EF4-FFF2-40B4-BE49-F238E27FC236}">
                <a16:creationId xmlns:a16="http://schemas.microsoft.com/office/drawing/2014/main" id="{21106003-D02A-3489-0B75-FECD753652F2}"/>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18</a:t>
            </a:fld>
            <a:endParaRPr lang="en-US"/>
          </a:p>
        </p:txBody>
      </p:sp>
      <p:pic>
        <p:nvPicPr>
          <p:cNvPr id="7" name="Picture 6" descr="A screenshot of a document&#10;&#10;Description automatically generated">
            <a:extLst>
              <a:ext uri="{FF2B5EF4-FFF2-40B4-BE49-F238E27FC236}">
                <a16:creationId xmlns:a16="http://schemas.microsoft.com/office/drawing/2014/main" id="{E218EB5A-DD5F-26BA-C9BC-DC412F4DEFC8}"/>
              </a:ext>
            </a:extLst>
          </p:cNvPr>
          <p:cNvPicPr>
            <a:picLocks noChangeAspect="1"/>
          </p:cNvPicPr>
          <p:nvPr/>
        </p:nvPicPr>
        <p:blipFill>
          <a:blip r:embed="rId3"/>
          <a:srcRect t="3529" r="25693"/>
          <a:stretch>
            <a:fillRect/>
          </a:stretch>
        </p:blipFill>
        <p:spPr>
          <a:xfrm>
            <a:off x="6436349" y="1955259"/>
            <a:ext cx="5092234" cy="3623969"/>
          </a:xfrm>
          <a:prstGeom prst="rect">
            <a:avLst/>
          </a:prstGeom>
        </p:spPr>
      </p:pic>
      <p:pic>
        <p:nvPicPr>
          <p:cNvPr id="6" name="Picture 5" descr="A screenshot of a survey&#10;&#10;Description automatically generated">
            <a:extLst>
              <a:ext uri="{FF2B5EF4-FFF2-40B4-BE49-F238E27FC236}">
                <a16:creationId xmlns:a16="http://schemas.microsoft.com/office/drawing/2014/main" id="{137728C3-4240-9C44-310C-6D187EA08FEE}"/>
              </a:ext>
            </a:extLst>
          </p:cNvPr>
          <p:cNvPicPr>
            <a:picLocks noChangeAspect="1"/>
          </p:cNvPicPr>
          <p:nvPr/>
        </p:nvPicPr>
        <p:blipFill>
          <a:blip r:embed="rId4"/>
          <a:srcRect l="3854" r="20030" b="17155"/>
          <a:stretch>
            <a:fillRect/>
          </a:stretch>
        </p:blipFill>
        <p:spPr>
          <a:xfrm>
            <a:off x="6436349" y="5437044"/>
            <a:ext cx="5175115" cy="862030"/>
          </a:xfrm>
          <a:prstGeom prst="rect">
            <a:avLst/>
          </a:prstGeom>
        </p:spPr>
      </p:pic>
      <p:sp>
        <p:nvSpPr>
          <p:cNvPr id="12" name="Arrow: Right 11">
            <a:extLst>
              <a:ext uri="{FF2B5EF4-FFF2-40B4-BE49-F238E27FC236}">
                <a16:creationId xmlns:a16="http://schemas.microsoft.com/office/drawing/2014/main" id="{58D35186-2D94-A2A7-9839-4BE3B9D0760E}"/>
              </a:ext>
            </a:extLst>
          </p:cNvPr>
          <p:cNvSpPr/>
          <p:nvPr/>
        </p:nvSpPr>
        <p:spPr>
          <a:xfrm>
            <a:off x="3424136" y="4377446"/>
            <a:ext cx="250973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11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235739" cy="1828523"/>
          </a:xfrm>
        </p:spPr>
        <p:txBody>
          <a:bodyPr anchor="b">
            <a:normAutofit fontScale="90000"/>
          </a:bodyPr>
          <a:lstStyle/>
          <a:p>
            <a:r>
              <a:rPr lang="en-US" b="1">
                <a:latin typeface="+mn-lt"/>
              </a:rPr>
              <a:t>Understanding Questions &amp; Answer Choices </a:t>
            </a:r>
            <a:br>
              <a:rPr lang="en-US" b="1">
                <a:latin typeface="+mn-lt"/>
              </a:rPr>
            </a:b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idx="1"/>
          </p:nvPr>
        </p:nvSpPr>
        <p:spPr>
          <a:xfrm>
            <a:off x="1188720" y="1944011"/>
            <a:ext cx="9966960" cy="4311934"/>
          </a:xfrm>
        </p:spPr>
        <p:txBody>
          <a:bodyPr>
            <a:normAutofit/>
          </a:bodyPr>
          <a:lstStyle/>
          <a:p>
            <a:pPr marL="0" indent="0">
              <a:lnSpc>
                <a:spcPct val="90000"/>
              </a:lnSpc>
              <a:buNone/>
            </a:pPr>
            <a:r>
              <a:rPr lang="en-US" b="1" i="0">
                <a:effectLst/>
              </a:rPr>
              <a:t>Question #8, 9 &amp; 10– </a:t>
            </a:r>
            <a:r>
              <a:rPr lang="en-US" b="1" i="0">
                <a:effectLst/>
                <a:highlight>
                  <a:srgbClr val="FFFF00"/>
                </a:highlight>
              </a:rPr>
              <a:t>disabilities</a:t>
            </a:r>
            <a:r>
              <a:rPr lang="en-US" b="1" i="0">
                <a:effectLst/>
              </a:rPr>
              <a:t>: </a:t>
            </a:r>
            <a:endParaRPr lang="en-US" sz="2000"/>
          </a:p>
          <a:p>
            <a:pPr marL="2116052" lvl="8" indent="-342900">
              <a:buFont typeface="Wingdings" panose="05000000000000000000" pitchFamily="2" charset="2"/>
              <a:buChar char="§"/>
            </a:pPr>
            <a:endParaRPr lang="en-US" sz="1600" b="0" i="0">
              <a:effectLst/>
            </a:endParaRPr>
          </a:p>
          <a:p>
            <a:pPr marL="800100" lvl="1" indent="-342900">
              <a:lnSpc>
                <a:spcPct val="90000"/>
              </a:lnSpc>
              <a:buFont typeface="Wingdings" panose="05000000000000000000" pitchFamily="2" charset="2"/>
              <a:buChar char="§"/>
            </a:pPr>
            <a:endParaRPr lang="en-US" sz="2400"/>
          </a:p>
          <a:p>
            <a:pPr marL="800100" lvl="1" indent="-342900">
              <a:lnSpc>
                <a:spcPct val="90000"/>
              </a:lnSpc>
              <a:buFont typeface="Wingdings" panose="05000000000000000000" pitchFamily="2" charset="2"/>
              <a:buChar char="§"/>
            </a:pPr>
            <a:endParaRPr lang="en-US" sz="2400"/>
          </a:p>
          <a:p>
            <a:pPr marL="800100" lvl="1" indent="-342900">
              <a:lnSpc>
                <a:spcPct val="90000"/>
              </a:lnSpc>
              <a:buFont typeface="Wingdings" panose="05000000000000000000" pitchFamily="2" charset="2"/>
              <a:buChar char="§"/>
            </a:pPr>
            <a:endParaRPr lang="en-US" sz="2400"/>
          </a:p>
          <a:p>
            <a:pPr marL="800100" lvl="1" indent="-342900">
              <a:lnSpc>
                <a:spcPct val="90000"/>
              </a:lnSpc>
              <a:buFont typeface="Wingdings" panose="05000000000000000000" pitchFamily="2" charset="2"/>
              <a:buChar char="§"/>
            </a:pPr>
            <a:endParaRPr lang="en-US" sz="2400"/>
          </a:p>
          <a:p>
            <a:pPr marL="800100" lvl="1" indent="-342900">
              <a:lnSpc>
                <a:spcPct val="90000"/>
              </a:lnSpc>
              <a:buFont typeface="Wingdings" panose="05000000000000000000" pitchFamily="2" charset="2"/>
              <a:buChar char="§"/>
            </a:pPr>
            <a:endParaRPr lang="en-US" sz="2400"/>
          </a:p>
          <a:p>
            <a:pPr marL="800100" lvl="1" indent="-342900">
              <a:lnSpc>
                <a:spcPct val="90000"/>
              </a:lnSpc>
              <a:buFont typeface="Wingdings" panose="05000000000000000000" pitchFamily="2" charset="2"/>
              <a:buChar char="§"/>
            </a:pPr>
            <a:endParaRPr lang="en-US" sz="2400"/>
          </a:p>
          <a:p>
            <a:pPr marL="800100" lvl="1" indent="-342900">
              <a:lnSpc>
                <a:spcPct val="90000"/>
              </a:lnSpc>
              <a:buFont typeface="Wingdings" panose="05000000000000000000" pitchFamily="2" charset="2"/>
              <a:buChar char="§"/>
            </a:pPr>
            <a:endParaRPr lang="en-US" sz="2400"/>
          </a:p>
          <a:p>
            <a:pPr marL="800100" lvl="1" indent="-342900">
              <a:lnSpc>
                <a:spcPct val="90000"/>
              </a:lnSpc>
              <a:buFont typeface="Wingdings" panose="05000000000000000000" pitchFamily="2" charset="2"/>
              <a:buChar char="§"/>
            </a:pPr>
            <a:endParaRPr lang="en-US" sz="2000"/>
          </a:p>
          <a:p>
            <a:pPr marL="800100" lvl="1" indent="-342900">
              <a:lnSpc>
                <a:spcPct val="90000"/>
              </a:lnSpc>
              <a:buFont typeface="Wingdings" panose="05000000000000000000" pitchFamily="2" charset="2"/>
              <a:buChar char="§"/>
            </a:pPr>
            <a:r>
              <a:rPr lang="en-US" sz="2000"/>
              <a:t>Always list the diagnosis. This can be crucial for certain referrals. </a:t>
            </a:r>
            <a:endParaRPr lang="en-US" sz="2000" b="0" i="0">
              <a:effectLst/>
            </a:endParaRP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19</a:t>
            </a:fld>
            <a:endParaRPr lang="en-US"/>
          </a:p>
        </p:txBody>
      </p:sp>
      <p:pic>
        <p:nvPicPr>
          <p:cNvPr id="4" name="Content Placeholder 6">
            <a:extLst>
              <a:ext uri="{FF2B5EF4-FFF2-40B4-BE49-F238E27FC236}">
                <a16:creationId xmlns:a16="http://schemas.microsoft.com/office/drawing/2014/main" id="{D182856B-6C77-A881-3AC0-284A16474010}"/>
              </a:ext>
            </a:extLst>
          </p:cNvPr>
          <p:cNvPicPr>
            <a:picLocks noChangeAspect="1"/>
          </p:cNvPicPr>
          <p:nvPr/>
        </p:nvPicPr>
        <p:blipFill>
          <a:blip r:embed="rId3"/>
          <a:stretch>
            <a:fillRect/>
          </a:stretch>
        </p:blipFill>
        <p:spPr>
          <a:xfrm>
            <a:off x="1252414" y="2260121"/>
            <a:ext cx="4702367" cy="3260307"/>
          </a:xfrm>
          <a:prstGeom prst="rect">
            <a:avLst/>
          </a:prstGeom>
        </p:spPr>
      </p:pic>
      <p:pic>
        <p:nvPicPr>
          <p:cNvPr id="6" name="Content Placeholder 6" descr="A screenshot of a medical survey&#10;&#10;Description automatically generated">
            <a:extLst>
              <a:ext uri="{FF2B5EF4-FFF2-40B4-BE49-F238E27FC236}">
                <a16:creationId xmlns:a16="http://schemas.microsoft.com/office/drawing/2014/main" id="{00557D2A-472A-B393-177D-A46CA0E85AE3}"/>
              </a:ext>
            </a:extLst>
          </p:cNvPr>
          <p:cNvPicPr>
            <a:picLocks noChangeAspect="1"/>
          </p:cNvPicPr>
          <p:nvPr/>
        </p:nvPicPr>
        <p:blipFill>
          <a:blip r:embed="rId4"/>
          <a:stretch>
            <a:fillRect/>
          </a:stretch>
        </p:blipFill>
        <p:spPr>
          <a:xfrm>
            <a:off x="5954781" y="2699265"/>
            <a:ext cx="5418695" cy="1676182"/>
          </a:xfrm>
          <a:prstGeom prst="rect">
            <a:avLst/>
          </a:prstGeom>
        </p:spPr>
      </p:pic>
      <p:sp>
        <p:nvSpPr>
          <p:cNvPr id="7" name="Arrow: Up 6">
            <a:extLst>
              <a:ext uri="{FF2B5EF4-FFF2-40B4-BE49-F238E27FC236}">
                <a16:creationId xmlns:a16="http://schemas.microsoft.com/office/drawing/2014/main" id="{C9715423-FE7B-2CEA-EE5E-DFD1F6AF9380}"/>
              </a:ext>
            </a:extLst>
          </p:cNvPr>
          <p:cNvSpPr/>
          <p:nvPr/>
        </p:nvSpPr>
        <p:spPr>
          <a:xfrm rot="3120000">
            <a:off x="397041" y="5299910"/>
            <a:ext cx="695184" cy="110875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6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699D-9FC2-483D-9B52-64E766D1C93C}"/>
              </a:ext>
            </a:extLst>
          </p:cNvPr>
          <p:cNvSpPr>
            <a:spLocks noGrp="1"/>
          </p:cNvSpPr>
          <p:nvPr>
            <p:ph type="title"/>
          </p:nvPr>
        </p:nvSpPr>
        <p:spPr>
          <a:xfrm>
            <a:off x="1097280" y="286603"/>
            <a:ext cx="10058400" cy="1450757"/>
          </a:xfrm>
        </p:spPr>
        <p:txBody>
          <a:bodyPr anchor="b">
            <a:normAutofit/>
          </a:bodyPr>
          <a:lstStyle/>
          <a:p>
            <a:r>
              <a:rPr lang="en-US" b="1"/>
              <a:t>Agenda</a:t>
            </a:r>
          </a:p>
        </p:txBody>
      </p:sp>
      <p:sp>
        <p:nvSpPr>
          <p:cNvPr id="3" name="Content Placeholder 2">
            <a:extLst>
              <a:ext uri="{FF2B5EF4-FFF2-40B4-BE49-F238E27FC236}">
                <a16:creationId xmlns:a16="http://schemas.microsoft.com/office/drawing/2014/main" id="{193CA132-7D5D-4211-B55D-004BEBAF221D}"/>
              </a:ext>
            </a:extLst>
          </p:cNvPr>
          <p:cNvSpPr>
            <a:spLocks noGrp="1"/>
          </p:cNvSpPr>
          <p:nvPr>
            <p:ph sz="half" idx="1"/>
          </p:nvPr>
        </p:nvSpPr>
        <p:spPr>
          <a:xfrm>
            <a:off x="1188720" y="2120900"/>
            <a:ext cx="4639736" cy="3748193"/>
          </a:xfrm>
        </p:spPr>
        <p:txBody>
          <a:bodyPr vert="horz" lIns="0" tIns="45720" rIns="0" bIns="45720" rtlCol="0" anchor="t">
            <a:normAutofit fontScale="92500" lnSpcReduction="10000"/>
          </a:bodyPr>
          <a:lstStyle/>
          <a:p>
            <a:pPr>
              <a:buClr>
                <a:schemeClr val="accent2">
                  <a:lumMod val="50000"/>
                </a:schemeClr>
              </a:buClr>
              <a:buFont typeface="Wingdings" panose="05000000000000000000" pitchFamily="2" charset="2"/>
              <a:buChar char="q"/>
            </a:pPr>
            <a:r>
              <a:rPr lang="en-US">
                <a:solidFill>
                  <a:srgbClr val="FF0000"/>
                </a:solidFill>
              </a:rPr>
              <a:t> </a:t>
            </a:r>
            <a:r>
              <a:rPr lang="en-US">
                <a:solidFill>
                  <a:schemeClr val="tx1"/>
                </a:solidFill>
              </a:rPr>
              <a:t>Coordinated Entry System Overview</a:t>
            </a:r>
            <a:endParaRPr lang="en-US">
              <a:solidFill>
                <a:schemeClr val="tx1"/>
              </a:solidFill>
              <a:ea typeface="Calibri"/>
              <a:cs typeface="Calibri"/>
            </a:endParaRPr>
          </a:p>
          <a:p>
            <a:pPr>
              <a:buClr>
                <a:schemeClr val="accent2">
                  <a:lumMod val="50000"/>
                </a:schemeClr>
              </a:buClr>
              <a:buFont typeface="Wingdings" panose="05000000000000000000" pitchFamily="2" charset="2"/>
              <a:buChar char="q"/>
            </a:pPr>
            <a:r>
              <a:rPr lang="en-US">
                <a:solidFill>
                  <a:schemeClr val="tx1"/>
                </a:solidFill>
              </a:rPr>
              <a:t> 211 Collaboration &amp; Access Sites</a:t>
            </a:r>
            <a:endParaRPr lang="en-US">
              <a:solidFill>
                <a:schemeClr val="tx1"/>
              </a:solidFill>
              <a:ea typeface="Calibri"/>
              <a:cs typeface="Calibri"/>
            </a:endParaRPr>
          </a:p>
          <a:p>
            <a:pPr>
              <a:buClr>
                <a:schemeClr val="accent2">
                  <a:lumMod val="50000"/>
                </a:schemeClr>
              </a:buClr>
              <a:buFont typeface="Wingdings" panose="05000000000000000000" pitchFamily="2" charset="2"/>
              <a:buChar char="q"/>
            </a:pPr>
            <a:r>
              <a:rPr lang="en-US">
                <a:solidFill>
                  <a:schemeClr val="tx1"/>
                </a:solidFill>
              </a:rPr>
              <a:t> Engaging Individuals in a Homeless Crisis</a:t>
            </a:r>
            <a:endParaRPr lang="en-US">
              <a:solidFill>
                <a:schemeClr val="tx1"/>
              </a:solidFill>
              <a:ea typeface="Calibri"/>
              <a:cs typeface="Calibri"/>
            </a:endParaRPr>
          </a:p>
          <a:p>
            <a:pPr>
              <a:buClr>
                <a:schemeClr val="accent2">
                  <a:lumMod val="50000"/>
                </a:schemeClr>
              </a:buClr>
              <a:buFont typeface="Wingdings" panose="05000000000000000000" pitchFamily="2" charset="2"/>
              <a:buChar char="q"/>
            </a:pPr>
            <a:r>
              <a:rPr lang="en-US">
                <a:solidFill>
                  <a:schemeClr val="tx1"/>
                </a:solidFill>
              </a:rPr>
              <a:t> Coordinated Assessment Tool Overview</a:t>
            </a:r>
            <a:endParaRPr lang="en-US">
              <a:solidFill>
                <a:schemeClr val="tx1"/>
              </a:solidFill>
              <a:ea typeface="Calibri"/>
              <a:cs typeface="Calibri"/>
            </a:endParaRPr>
          </a:p>
          <a:p>
            <a:pPr>
              <a:buClr>
                <a:schemeClr val="accent2">
                  <a:lumMod val="50000"/>
                </a:schemeClr>
              </a:buClr>
              <a:buFont typeface="Wingdings" panose="05000000000000000000" pitchFamily="2" charset="2"/>
              <a:buChar char="q"/>
            </a:pPr>
            <a:r>
              <a:rPr lang="en-US">
                <a:solidFill>
                  <a:schemeClr val="tx1"/>
                </a:solidFill>
              </a:rPr>
              <a:t> Homeless Information System (HMIS) – How we use it.</a:t>
            </a:r>
            <a:endParaRPr lang="en-US">
              <a:solidFill>
                <a:schemeClr val="tx1"/>
              </a:solidFill>
              <a:ea typeface="Calibri"/>
              <a:cs typeface="Calibri"/>
            </a:endParaRPr>
          </a:p>
          <a:p>
            <a:pPr>
              <a:buClr>
                <a:schemeClr val="accent2">
                  <a:lumMod val="50000"/>
                </a:schemeClr>
              </a:buClr>
              <a:buFont typeface="Wingdings" panose="05000000000000000000" pitchFamily="2" charset="2"/>
              <a:buChar char="q"/>
            </a:pPr>
            <a:r>
              <a:rPr lang="en-US">
                <a:solidFill>
                  <a:schemeClr val="tx1"/>
                </a:solidFill>
              </a:rPr>
              <a:t> Follow-Up and Next Steps</a:t>
            </a:r>
            <a:endParaRPr lang="en-US">
              <a:solidFill>
                <a:schemeClr val="tx1"/>
              </a:solidFill>
              <a:ea typeface="Calibri"/>
              <a:cs typeface="Calibri"/>
            </a:endParaRPr>
          </a:p>
          <a:p>
            <a:pPr>
              <a:buClr>
                <a:schemeClr val="accent2">
                  <a:lumMod val="50000"/>
                </a:schemeClr>
              </a:buClr>
              <a:buFont typeface="Wingdings" panose="05000000000000000000" pitchFamily="2" charset="2"/>
              <a:buChar char="q"/>
            </a:pPr>
            <a:r>
              <a:rPr lang="en-US">
                <a:solidFill>
                  <a:schemeClr val="tx1"/>
                </a:solidFill>
              </a:rPr>
              <a:t> Case Conference Calls</a:t>
            </a:r>
          </a:p>
          <a:p>
            <a:pPr>
              <a:buClr>
                <a:schemeClr val="accent2">
                  <a:lumMod val="50000"/>
                </a:schemeClr>
              </a:buClr>
              <a:buFont typeface="Wingdings" panose="05000000000000000000" pitchFamily="2" charset="2"/>
              <a:buChar char="q"/>
            </a:pPr>
            <a:r>
              <a:rPr lang="en-US">
                <a:solidFill>
                  <a:schemeClr val="tx1"/>
                </a:solidFill>
                <a:ea typeface="Calibri"/>
                <a:cs typeface="Calibri"/>
              </a:rPr>
              <a:t> Feedback on CA</a:t>
            </a:r>
          </a:p>
        </p:txBody>
      </p:sp>
      <p:pic>
        <p:nvPicPr>
          <p:cNvPr id="10" name="Picture 9">
            <a:extLst>
              <a:ext uri="{FF2B5EF4-FFF2-40B4-BE49-F238E27FC236}">
                <a16:creationId xmlns:a16="http://schemas.microsoft.com/office/drawing/2014/main" id="{76E78819-9C65-70F9-A6D8-080755B5F7F1}"/>
              </a:ext>
            </a:extLst>
          </p:cNvPr>
          <p:cNvPicPr>
            <a:picLocks noChangeAspect="1"/>
          </p:cNvPicPr>
          <p:nvPr/>
        </p:nvPicPr>
        <p:blipFill rotWithShape="1">
          <a:blip r:embed="rId3"/>
          <a:srcRect b="21779"/>
          <a:stretch/>
        </p:blipFill>
        <p:spPr>
          <a:xfrm>
            <a:off x="6515944" y="2441893"/>
            <a:ext cx="4639736" cy="3106207"/>
          </a:xfrm>
          <a:prstGeom prst="rect">
            <a:avLst/>
          </a:prstGeom>
          <a:noFill/>
        </p:spPr>
      </p:pic>
      <p:sp>
        <p:nvSpPr>
          <p:cNvPr id="18" name="Slide Number Placeholder 17">
            <a:extLst>
              <a:ext uri="{FF2B5EF4-FFF2-40B4-BE49-F238E27FC236}">
                <a16:creationId xmlns:a16="http://schemas.microsoft.com/office/drawing/2014/main" id="{D2077A5E-18AF-4957-9966-6DBE3C4A5A49}"/>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a:t>
            </a:fld>
            <a:endParaRPr lang="en-US"/>
          </a:p>
        </p:txBody>
      </p:sp>
    </p:spTree>
    <p:extLst>
      <p:ext uri="{BB962C8B-B14F-4D97-AF65-F5344CB8AC3E}">
        <p14:creationId xmlns:p14="http://schemas.microsoft.com/office/powerpoint/2010/main" val="223339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235739" cy="1828523"/>
          </a:xfrm>
        </p:spPr>
        <p:txBody>
          <a:bodyPr anchor="b">
            <a:normAutofit fontScale="90000"/>
          </a:bodyPr>
          <a:lstStyle/>
          <a:p>
            <a:r>
              <a:rPr lang="en-US" b="1">
                <a:latin typeface="+mn-lt"/>
              </a:rPr>
              <a:t>Understanding Questions &amp; Answer Choices </a:t>
            </a:r>
            <a:br>
              <a:rPr lang="en-US" b="1">
                <a:latin typeface="+mn-lt"/>
              </a:rPr>
            </a:b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idx="1"/>
          </p:nvPr>
        </p:nvSpPr>
        <p:spPr>
          <a:xfrm>
            <a:off x="1188720" y="2463495"/>
            <a:ext cx="9966960" cy="3368653"/>
          </a:xfrm>
        </p:spPr>
        <p:txBody>
          <a:bodyPr>
            <a:normAutofit/>
          </a:bodyPr>
          <a:lstStyle/>
          <a:p>
            <a:pPr marL="0" indent="0">
              <a:lnSpc>
                <a:spcPct val="90000"/>
              </a:lnSpc>
              <a:buNone/>
            </a:pPr>
            <a:r>
              <a:rPr lang="en-US" b="1" i="0">
                <a:effectLst/>
              </a:rPr>
              <a:t>Question #</a:t>
            </a:r>
            <a:r>
              <a:rPr lang="en-US" b="1"/>
              <a:t>12 &amp; 13</a:t>
            </a:r>
            <a:r>
              <a:rPr lang="en-US" b="1" i="0">
                <a:effectLst/>
              </a:rPr>
              <a:t>– </a:t>
            </a:r>
            <a:r>
              <a:rPr lang="en-US" b="1" i="0">
                <a:effectLst/>
                <a:highlight>
                  <a:srgbClr val="FFFF00"/>
                </a:highlight>
              </a:rPr>
              <a:t>Domestic Violence</a:t>
            </a:r>
            <a:r>
              <a:rPr lang="en-US" b="1" i="0">
                <a:effectLst/>
              </a:rPr>
              <a:t>: </a:t>
            </a:r>
            <a:endParaRPr lang="en-US" b="0" i="0">
              <a:effectLst/>
              <a:highlight>
                <a:srgbClr val="00FFFF"/>
              </a:highlight>
            </a:endParaRP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20</a:t>
            </a:fld>
            <a:endParaRPr lang="en-US"/>
          </a:p>
        </p:txBody>
      </p:sp>
      <p:pic>
        <p:nvPicPr>
          <p:cNvPr id="8" name="Picture 7" descr="A screenshot of a survey&#10;&#10;Description automatically generated">
            <a:extLst>
              <a:ext uri="{FF2B5EF4-FFF2-40B4-BE49-F238E27FC236}">
                <a16:creationId xmlns:a16="http://schemas.microsoft.com/office/drawing/2014/main" id="{511F7922-9263-12B4-A9EE-FFE8D0DF5FF1}"/>
              </a:ext>
            </a:extLst>
          </p:cNvPr>
          <p:cNvPicPr>
            <a:picLocks noChangeAspect="1"/>
          </p:cNvPicPr>
          <p:nvPr/>
        </p:nvPicPr>
        <p:blipFill>
          <a:blip r:embed="rId3"/>
          <a:stretch>
            <a:fillRect/>
          </a:stretch>
        </p:blipFill>
        <p:spPr>
          <a:xfrm>
            <a:off x="5330056" y="2332182"/>
            <a:ext cx="6182006" cy="3845880"/>
          </a:xfrm>
          <a:prstGeom prst="rect">
            <a:avLst/>
          </a:prstGeom>
        </p:spPr>
      </p:pic>
    </p:spTree>
    <p:extLst>
      <p:ext uri="{BB962C8B-B14F-4D97-AF65-F5344CB8AC3E}">
        <p14:creationId xmlns:p14="http://schemas.microsoft.com/office/powerpoint/2010/main" val="229857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235739" cy="1828523"/>
          </a:xfrm>
          <a:solidFill>
            <a:schemeClr val="accent1">
              <a:lumMod val="40000"/>
              <a:lumOff val="60000"/>
            </a:schemeClr>
          </a:solidFill>
        </p:spPr>
        <p:txBody>
          <a:bodyPr anchor="b">
            <a:normAutofit fontScale="90000"/>
          </a:bodyPr>
          <a:lstStyle/>
          <a:p>
            <a:r>
              <a:rPr lang="en-US" b="1">
                <a:latin typeface="+mn-lt"/>
              </a:rPr>
              <a:t>Understanding Questions &amp; Answer Choices </a:t>
            </a:r>
            <a:br>
              <a:rPr lang="en-US" b="1">
                <a:latin typeface="+mn-lt"/>
              </a:rPr>
            </a:b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idx="1"/>
          </p:nvPr>
        </p:nvSpPr>
        <p:spPr>
          <a:xfrm>
            <a:off x="1188720" y="2463495"/>
            <a:ext cx="9966960" cy="3368653"/>
          </a:xfrm>
        </p:spPr>
        <p:txBody>
          <a:bodyPr>
            <a:normAutofit/>
          </a:bodyPr>
          <a:lstStyle/>
          <a:p>
            <a:pPr marL="0" indent="0">
              <a:lnSpc>
                <a:spcPct val="90000"/>
              </a:lnSpc>
              <a:buNone/>
            </a:pPr>
            <a:r>
              <a:rPr lang="en-US" b="1" i="0">
                <a:effectLst/>
              </a:rPr>
              <a:t>Question #14- interaction with police &amp; incarceration:</a:t>
            </a:r>
            <a:endParaRPr lang="en-US" b="0" i="0">
              <a:effectLst/>
            </a:endParaRPr>
          </a:p>
          <a:p>
            <a:pPr marL="800100" lvl="1" indent="-342900">
              <a:lnSpc>
                <a:spcPct val="90000"/>
              </a:lnSpc>
              <a:buFont typeface="Wingdings" panose="05000000000000000000" pitchFamily="2" charset="2"/>
              <a:buChar char="§"/>
            </a:pPr>
            <a:r>
              <a:rPr lang="en-US" sz="2000" b="0" i="0">
                <a:effectLst/>
              </a:rPr>
              <a:t>Be truthful. If </a:t>
            </a:r>
            <a:r>
              <a:rPr lang="en-US" sz="2000"/>
              <a:t>client</a:t>
            </a:r>
            <a:r>
              <a:rPr lang="en-US" sz="2000" b="0" i="0">
                <a:effectLst/>
              </a:rPr>
              <a:t> is awaiting sentencing, or if they are on parole/probation, give us a heads up. This is something that could limit eligibility. </a:t>
            </a:r>
            <a:endParaRPr lang="en-US" sz="1200" b="0" i="0">
              <a:effectLst/>
            </a:endParaRPr>
          </a:p>
          <a:p>
            <a:pPr marL="800100" lvl="1" indent="-342900">
              <a:lnSpc>
                <a:spcPct val="90000"/>
              </a:lnSpc>
              <a:buFont typeface="Wingdings" panose="05000000000000000000" pitchFamily="2" charset="2"/>
              <a:buChar char="§"/>
            </a:pPr>
            <a:endParaRPr lang="en-US" sz="1200"/>
          </a:p>
          <a:p>
            <a:pPr marL="0" indent="0">
              <a:lnSpc>
                <a:spcPct val="90000"/>
              </a:lnSpc>
              <a:buNone/>
            </a:pPr>
            <a:r>
              <a:rPr lang="en-US" b="1" i="0">
                <a:effectLst/>
              </a:rPr>
              <a:t>Question #15- Emergency Room visits &amp; hospitalizations:</a:t>
            </a:r>
            <a:endParaRPr lang="en-US" b="0" i="0">
              <a:effectLst/>
            </a:endParaRPr>
          </a:p>
          <a:p>
            <a:pPr marL="800100" lvl="1" indent="-342900">
              <a:lnSpc>
                <a:spcPct val="90000"/>
              </a:lnSpc>
              <a:buFont typeface="Wingdings" panose="05000000000000000000" pitchFamily="2" charset="2"/>
              <a:buChar char="§"/>
            </a:pPr>
            <a:r>
              <a:rPr lang="en-US" sz="2000" b="0" i="0">
                <a:effectLst/>
              </a:rPr>
              <a:t>Be truthful. </a:t>
            </a:r>
            <a:r>
              <a:rPr lang="en-US" sz="2000"/>
              <a:t>Severe medical conditions should be noted with the chronic health questions. </a:t>
            </a:r>
            <a:endParaRPr lang="en-US" sz="1200" b="0" i="0">
              <a:effectLst/>
            </a:endParaRPr>
          </a:p>
          <a:p>
            <a:pPr marL="0" indent="0">
              <a:lnSpc>
                <a:spcPct val="90000"/>
              </a:lnSpc>
              <a:buNone/>
            </a:pPr>
            <a:r>
              <a:rPr lang="en-US" b="1" i="0">
                <a:effectLst/>
              </a:rPr>
              <a:t>Question #16- psychiatric &amp; mental health facilities:</a:t>
            </a:r>
            <a:endParaRPr lang="en-US" b="0" i="0">
              <a:effectLst/>
            </a:endParaRPr>
          </a:p>
          <a:p>
            <a:pPr marL="800100" lvl="1" indent="-342900">
              <a:lnSpc>
                <a:spcPct val="90000"/>
              </a:lnSpc>
              <a:buFont typeface="Wingdings" panose="05000000000000000000" pitchFamily="2" charset="2"/>
              <a:buChar char="§"/>
            </a:pPr>
            <a:r>
              <a:rPr lang="en-US" sz="2000" b="0" i="0">
                <a:effectLst/>
              </a:rPr>
              <a:t>Be truthful. </a:t>
            </a:r>
            <a:endParaRPr lang="en-US" sz="1200" b="0" i="0">
              <a:effectLst/>
            </a:endParaRPr>
          </a:p>
          <a:p>
            <a:pPr marL="800100" lvl="1" indent="-342900">
              <a:lnSpc>
                <a:spcPct val="90000"/>
              </a:lnSpc>
              <a:buFont typeface="Wingdings" panose="05000000000000000000" pitchFamily="2" charset="2"/>
              <a:buChar char="§"/>
            </a:pPr>
            <a:endParaRPr lang="en-US" sz="1200"/>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21</a:t>
            </a:fld>
            <a:endParaRPr lang="en-US"/>
          </a:p>
        </p:txBody>
      </p:sp>
    </p:spTree>
    <p:extLst>
      <p:ext uri="{BB962C8B-B14F-4D97-AF65-F5344CB8AC3E}">
        <p14:creationId xmlns:p14="http://schemas.microsoft.com/office/powerpoint/2010/main" val="20983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235739" cy="1828523"/>
          </a:xfrm>
          <a:solidFill>
            <a:schemeClr val="accent1">
              <a:lumMod val="40000"/>
              <a:lumOff val="60000"/>
            </a:schemeClr>
          </a:solidFill>
        </p:spPr>
        <p:txBody>
          <a:bodyPr anchor="b">
            <a:normAutofit fontScale="90000"/>
          </a:bodyPr>
          <a:lstStyle/>
          <a:p>
            <a:r>
              <a:rPr lang="en-US" b="1">
                <a:latin typeface="+mn-lt"/>
              </a:rPr>
              <a:t>Understanding Questions &amp; Answer Choices </a:t>
            </a:r>
            <a:br>
              <a:rPr lang="en-US" b="1">
                <a:latin typeface="+mn-lt"/>
              </a:rPr>
            </a:b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idx="1"/>
          </p:nvPr>
        </p:nvSpPr>
        <p:spPr>
          <a:xfrm>
            <a:off x="1188720" y="2463495"/>
            <a:ext cx="9966960" cy="3368653"/>
          </a:xfrm>
        </p:spPr>
        <p:txBody>
          <a:bodyPr>
            <a:normAutofit/>
          </a:bodyPr>
          <a:lstStyle/>
          <a:p>
            <a:pPr marL="0" indent="0">
              <a:lnSpc>
                <a:spcPct val="90000"/>
              </a:lnSpc>
              <a:buNone/>
            </a:pPr>
            <a:r>
              <a:rPr lang="en-US" b="1" i="0">
                <a:effectLst/>
              </a:rPr>
              <a:t>Question #17– </a:t>
            </a:r>
            <a:r>
              <a:rPr lang="en-US" b="1" i="0">
                <a:effectLst/>
                <a:highlight>
                  <a:srgbClr val="FFFF00"/>
                </a:highlight>
              </a:rPr>
              <a:t>Chronic Homelessness</a:t>
            </a:r>
            <a:r>
              <a:rPr lang="en-US" b="1" i="0">
                <a:effectLst/>
              </a:rPr>
              <a:t>:</a:t>
            </a:r>
            <a:endParaRPr lang="en-US" b="0" i="0">
              <a:effectLst/>
            </a:endParaRPr>
          </a:p>
          <a:p>
            <a:pPr marL="800100" lvl="1" indent="-342900">
              <a:lnSpc>
                <a:spcPct val="90000"/>
              </a:lnSpc>
              <a:buFont typeface="Wingdings" panose="05000000000000000000" pitchFamily="2" charset="2"/>
              <a:buChar char="§"/>
            </a:pPr>
            <a:r>
              <a:rPr lang="en-US" sz="2000" b="0" i="0">
                <a:effectLst/>
              </a:rPr>
              <a:t>The CEA Team will make this determination and mark it appropriately. </a:t>
            </a:r>
            <a:r>
              <a:rPr lang="en-US" sz="2000" b="1" i="0">
                <a:solidFill>
                  <a:srgbClr val="C00000"/>
                </a:solidFill>
                <a:effectLst/>
              </a:rPr>
              <a:t>DO NOT answer this question. </a:t>
            </a:r>
          </a:p>
          <a:p>
            <a:pPr marL="800100" lvl="1" indent="-342900">
              <a:lnSpc>
                <a:spcPct val="90000"/>
              </a:lnSpc>
              <a:buFont typeface="Wingdings" panose="05000000000000000000" pitchFamily="2" charset="2"/>
              <a:buChar char="§"/>
            </a:pPr>
            <a:endParaRPr lang="en-US" sz="2000"/>
          </a:p>
          <a:p>
            <a:pPr marL="0" indent="0">
              <a:lnSpc>
                <a:spcPct val="90000"/>
              </a:lnSpc>
              <a:buNone/>
            </a:pPr>
            <a:r>
              <a:rPr lang="en-US" b="1" i="0">
                <a:effectLst/>
              </a:rPr>
              <a:t>Scoring:</a:t>
            </a:r>
            <a:endParaRPr lang="en-US" b="0" i="0">
              <a:effectLst/>
            </a:endParaRPr>
          </a:p>
          <a:p>
            <a:pPr marL="800100" lvl="1" indent="-342900">
              <a:lnSpc>
                <a:spcPct val="90000"/>
              </a:lnSpc>
              <a:buFont typeface="Wingdings" panose="05000000000000000000" pitchFamily="2" charset="2"/>
              <a:buChar char="§"/>
            </a:pPr>
            <a:r>
              <a:rPr lang="en-US" sz="2000" b="1" i="0">
                <a:solidFill>
                  <a:srgbClr val="C00000"/>
                </a:solidFill>
                <a:effectLst/>
              </a:rPr>
              <a:t>DO NOT score the Assessment</a:t>
            </a:r>
            <a:r>
              <a:rPr lang="en-US" sz="2000" b="0" i="0">
                <a:effectLst/>
              </a:rPr>
              <a:t>. The CEA Team will score and send you that information.  </a:t>
            </a:r>
            <a:endParaRPr lang="en-US" sz="1200" b="0" i="0">
              <a:effectLst/>
            </a:endParaRPr>
          </a:p>
          <a:p>
            <a:pPr marL="457200" lvl="1" indent="0">
              <a:lnSpc>
                <a:spcPct val="90000"/>
              </a:lnSpc>
              <a:buNone/>
            </a:pPr>
            <a:endParaRPr lang="en-US" sz="2000" b="0" i="0">
              <a:effectLst/>
            </a:endParaRP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22</a:t>
            </a:fld>
            <a:endParaRPr lang="en-US"/>
          </a:p>
        </p:txBody>
      </p:sp>
    </p:spTree>
    <p:extLst>
      <p:ext uri="{BB962C8B-B14F-4D97-AF65-F5344CB8AC3E}">
        <p14:creationId xmlns:p14="http://schemas.microsoft.com/office/powerpoint/2010/main" val="201696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450757"/>
          </a:xfrm>
        </p:spPr>
        <p:txBody>
          <a:bodyPr anchor="b">
            <a:normAutofit/>
          </a:bodyPr>
          <a:lstStyle/>
          <a:p>
            <a:r>
              <a:rPr lang="en-US" sz="3600" b="1">
                <a:latin typeface="+mn-lt"/>
              </a:rPr>
              <a:t>Next Steps: after submitting a Coordinated Assessment Form</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23</a:t>
            </a:fld>
            <a:endParaRPr lang="en-US"/>
          </a:p>
        </p:txBody>
      </p:sp>
      <p:graphicFrame>
        <p:nvGraphicFramePr>
          <p:cNvPr id="13" name="Content Placeholder 2">
            <a:extLst>
              <a:ext uri="{FF2B5EF4-FFF2-40B4-BE49-F238E27FC236}">
                <a16:creationId xmlns:a16="http://schemas.microsoft.com/office/drawing/2014/main" id="{6A290227-6D02-494C-4720-B47866A5D4E5}"/>
              </a:ext>
            </a:extLst>
          </p:cNvPr>
          <p:cNvGraphicFramePr>
            <a:graphicFrameLocks noGrp="1"/>
          </p:cNvGraphicFramePr>
          <p:nvPr>
            <p:ph idx="1"/>
            <p:extLst>
              <p:ext uri="{D42A27DB-BD31-4B8C-83A1-F6EECF244321}">
                <p14:modId xmlns:p14="http://schemas.microsoft.com/office/powerpoint/2010/main" val="3916585076"/>
              </p:ext>
            </p:extLst>
          </p:nvPr>
        </p:nvGraphicFramePr>
        <p:xfrm>
          <a:off x="1097280" y="2843740"/>
          <a:ext cx="9966960" cy="336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8D84387F-3DDD-6650-F97A-2F1655DE87AA}"/>
              </a:ext>
            </a:extLst>
          </p:cNvPr>
          <p:cNvGrpSpPr/>
          <p:nvPr/>
        </p:nvGrpSpPr>
        <p:grpSpPr>
          <a:xfrm>
            <a:off x="1357368" y="4944948"/>
            <a:ext cx="3175722" cy="1111802"/>
            <a:chOff x="727" y="21284"/>
            <a:chExt cx="3383321" cy="1900513"/>
          </a:xfrm>
        </p:grpSpPr>
        <p:sp>
          <p:nvSpPr>
            <p:cNvPr id="7" name="Rectangle: Rounded Corners 6">
              <a:extLst>
                <a:ext uri="{FF2B5EF4-FFF2-40B4-BE49-F238E27FC236}">
                  <a16:creationId xmlns:a16="http://schemas.microsoft.com/office/drawing/2014/main" id="{914DC669-943B-3E65-539E-1D3FA66F1A42}"/>
                </a:ext>
              </a:extLst>
            </p:cNvPr>
            <p:cNvSpPr/>
            <p:nvPr/>
          </p:nvSpPr>
          <p:spPr>
            <a:xfrm>
              <a:off x="727" y="21284"/>
              <a:ext cx="3383321" cy="1900513"/>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C8444820-179C-6C71-7DD8-3CE856D0639F}"/>
                </a:ext>
              </a:extLst>
            </p:cNvPr>
            <p:cNvSpPr txBox="1"/>
            <p:nvPr/>
          </p:nvSpPr>
          <p:spPr>
            <a:xfrm>
              <a:off x="56390" y="21284"/>
              <a:ext cx="3271993" cy="19005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1300" kern="1200"/>
                <a:t>Label the Coordinated Assessment. For example: J. Doe</a:t>
              </a:r>
            </a:p>
          </p:txBody>
        </p:sp>
      </p:grpSp>
    </p:spTree>
    <p:extLst>
      <p:ext uri="{BB962C8B-B14F-4D97-AF65-F5344CB8AC3E}">
        <p14:creationId xmlns:p14="http://schemas.microsoft.com/office/powerpoint/2010/main" val="355335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4506-B676-BEE1-B1C0-589605DEF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376E7-8332-287A-0A0B-209FDCC3C06C}"/>
              </a:ext>
            </a:extLst>
          </p:cNvPr>
          <p:cNvSpPr>
            <a:spLocks noGrp="1"/>
          </p:cNvSpPr>
          <p:nvPr>
            <p:ph type="title"/>
          </p:nvPr>
        </p:nvSpPr>
        <p:spPr>
          <a:xfrm>
            <a:off x="1097280" y="286603"/>
            <a:ext cx="10058400" cy="1084997"/>
          </a:xfrm>
          <a:solidFill>
            <a:schemeClr val="accent1">
              <a:lumMod val="40000"/>
              <a:lumOff val="60000"/>
            </a:schemeClr>
          </a:solidFill>
        </p:spPr>
        <p:txBody>
          <a:bodyPr>
            <a:normAutofit fontScale="90000"/>
          </a:bodyPr>
          <a:lstStyle/>
          <a:p>
            <a:pPr algn="ctr"/>
            <a:r>
              <a:rPr lang="en-US" sz="4800" b="1">
                <a:effectLst/>
                <a:latin typeface="Calibri"/>
                <a:ea typeface="Calibri"/>
                <a:cs typeface="Times New Roman"/>
              </a:rPr>
              <a:t>Next Steps </a:t>
            </a:r>
            <a:r>
              <a:rPr lang="en-US" b="1">
                <a:latin typeface="Calibri"/>
                <a:ea typeface="Calibri"/>
                <a:cs typeface="Times New Roman"/>
              </a:rPr>
              <a:t>– </a:t>
            </a:r>
            <a:r>
              <a:rPr lang="en-US" b="1">
                <a:latin typeface="+mn-lt"/>
              </a:rPr>
              <a:t>when an opportunity arises</a:t>
            </a:r>
          </a:p>
        </p:txBody>
      </p:sp>
      <p:sp>
        <p:nvSpPr>
          <p:cNvPr id="3" name="Content Placeholder 2">
            <a:extLst>
              <a:ext uri="{FF2B5EF4-FFF2-40B4-BE49-F238E27FC236}">
                <a16:creationId xmlns:a16="http://schemas.microsoft.com/office/drawing/2014/main" id="{3F0712EA-A8CB-5078-940D-D17111278131}"/>
              </a:ext>
            </a:extLst>
          </p:cNvPr>
          <p:cNvSpPr>
            <a:spLocks noGrp="1"/>
          </p:cNvSpPr>
          <p:nvPr>
            <p:ph sz="half" idx="1"/>
          </p:nvPr>
        </p:nvSpPr>
        <p:spPr>
          <a:xfrm>
            <a:off x="1188720" y="2120900"/>
            <a:ext cx="9891656" cy="3748193"/>
          </a:xfrm>
        </p:spPr>
        <p:txBody>
          <a:bodyPr vert="horz" lIns="0" tIns="45720" rIns="0" bIns="45720" rtlCol="0" anchor="t">
            <a:normAutofit fontScale="92500" lnSpcReduction="20000"/>
          </a:bodyPr>
          <a:lstStyle/>
          <a:p>
            <a:pPr marL="0" indent="0">
              <a:lnSpc>
                <a:spcPct val="120000"/>
              </a:lnSpc>
              <a:spcBef>
                <a:spcPts val="0"/>
              </a:spcBef>
              <a:spcAft>
                <a:spcPts val="0"/>
              </a:spcAft>
              <a:buNone/>
            </a:pPr>
            <a:r>
              <a:rPr lang="en-US" b="1"/>
              <a:t>Timing is critical. When a housing opportunity presents itself, you and the individual/family you are working with MUST be “ready to go”. </a:t>
            </a:r>
            <a:endParaRPr lang="en-US"/>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highlight>
                  <a:srgbClr val="FFFF00"/>
                </a:highlight>
              </a:rPr>
              <a:t>Ready to go:</a:t>
            </a:r>
            <a:endParaRPr lang="en-US" sz="2400">
              <a:highlight>
                <a:srgbClr val="FFFF00"/>
              </a:highlight>
              <a:ea typeface="Calibri"/>
              <a:cs typeface="Calibri"/>
            </a:endParaRPr>
          </a:p>
          <a:p>
            <a:pPr>
              <a:lnSpc>
                <a:spcPct val="120000"/>
              </a:lnSpc>
              <a:spcBef>
                <a:spcPts val="0"/>
              </a:spcBef>
              <a:spcAft>
                <a:spcPts val="0"/>
              </a:spcAft>
              <a:buFont typeface="Wingdings" panose="05000000000000000000" pitchFamily="2" charset="2"/>
              <a:buChar char="§"/>
            </a:pPr>
            <a:r>
              <a:rPr lang="en-US" sz="2400">
                <a:ea typeface="Calibri"/>
                <a:cs typeface="Calibri"/>
              </a:rPr>
              <a:t>Birth Certificates (for all Household members)</a:t>
            </a:r>
          </a:p>
          <a:p>
            <a:pPr>
              <a:lnSpc>
                <a:spcPct val="120000"/>
              </a:lnSpc>
              <a:spcBef>
                <a:spcPts val="0"/>
              </a:spcBef>
              <a:spcAft>
                <a:spcPts val="0"/>
              </a:spcAft>
              <a:buFont typeface="Wingdings" panose="05000000000000000000" pitchFamily="2" charset="2"/>
              <a:buChar char="§"/>
            </a:pPr>
            <a:r>
              <a:rPr lang="en-US" sz="2400">
                <a:ea typeface="Calibri"/>
                <a:cs typeface="Calibri"/>
              </a:rPr>
              <a:t>Social Security Cards (for all Household members)</a:t>
            </a:r>
          </a:p>
          <a:p>
            <a:pPr>
              <a:lnSpc>
                <a:spcPct val="120000"/>
              </a:lnSpc>
              <a:spcBef>
                <a:spcPts val="0"/>
              </a:spcBef>
              <a:spcAft>
                <a:spcPts val="0"/>
              </a:spcAft>
              <a:buFont typeface="Wingdings" panose="05000000000000000000" pitchFamily="2" charset="2"/>
              <a:buChar char="§"/>
            </a:pPr>
            <a:r>
              <a:rPr lang="en-US" sz="2400">
                <a:ea typeface="Calibri"/>
                <a:cs typeface="Calibri"/>
              </a:rPr>
              <a:t>Paystubs (at least 2 months worth)</a:t>
            </a:r>
          </a:p>
          <a:p>
            <a:pPr>
              <a:lnSpc>
                <a:spcPct val="120000"/>
              </a:lnSpc>
              <a:spcBef>
                <a:spcPts val="0"/>
              </a:spcBef>
              <a:spcAft>
                <a:spcPts val="0"/>
              </a:spcAft>
              <a:buFont typeface="Wingdings" panose="05000000000000000000" pitchFamily="2" charset="2"/>
              <a:buChar char="§"/>
            </a:pPr>
            <a:r>
              <a:rPr lang="en-US" sz="2400">
                <a:ea typeface="Calibri"/>
                <a:cs typeface="Calibri"/>
              </a:rPr>
              <a:t>SS Award letter</a:t>
            </a:r>
          </a:p>
          <a:p>
            <a:pPr>
              <a:lnSpc>
                <a:spcPct val="120000"/>
              </a:lnSpc>
              <a:spcBef>
                <a:spcPts val="0"/>
              </a:spcBef>
              <a:spcAft>
                <a:spcPts val="0"/>
              </a:spcAft>
              <a:buFont typeface="Wingdings" panose="05000000000000000000" pitchFamily="2" charset="2"/>
              <a:buChar char="§"/>
            </a:pPr>
            <a:r>
              <a:rPr lang="en-US" sz="2400">
                <a:ea typeface="Calibri"/>
                <a:cs typeface="Calibri"/>
              </a:rPr>
              <a:t>TANF/GA Award letter</a:t>
            </a:r>
          </a:p>
          <a:p>
            <a:pPr>
              <a:lnSpc>
                <a:spcPct val="120000"/>
              </a:lnSpc>
              <a:spcBef>
                <a:spcPts val="0"/>
              </a:spcBef>
              <a:spcAft>
                <a:spcPts val="0"/>
              </a:spcAft>
              <a:buFont typeface="Wingdings" panose="05000000000000000000" pitchFamily="2" charset="2"/>
              <a:buChar char="§"/>
            </a:pPr>
            <a:r>
              <a:rPr lang="en-US" sz="2400">
                <a:ea typeface="Calibri"/>
                <a:cs typeface="Calibri"/>
              </a:rPr>
              <a:t>Bank Statements (at least 2-3 months worth</a:t>
            </a:r>
          </a:p>
          <a:p>
            <a:pPr>
              <a:lnSpc>
                <a:spcPct val="120000"/>
              </a:lnSpc>
              <a:spcBef>
                <a:spcPts val="0"/>
              </a:spcBef>
              <a:spcAft>
                <a:spcPts val="0"/>
              </a:spcAft>
              <a:buFont typeface="Wingdings" panose="05000000000000000000" pitchFamily="2" charset="2"/>
              <a:buChar char="§"/>
            </a:pPr>
            <a:r>
              <a:rPr lang="en-US" sz="2400">
                <a:ea typeface="Calibri"/>
                <a:cs typeface="Calibri"/>
              </a:rPr>
              <a:t>Basic supporting documents are listed at the end of the CA packet</a:t>
            </a:r>
          </a:p>
          <a:p>
            <a:pPr>
              <a:lnSpc>
                <a:spcPct val="120000"/>
              </a:lnSpc>
              <a:spcBef>
                <a:spcPts val="0"/>
              </a:spcBef>
              <a:spcAft>
                <a:spcPts val="0"/>
              </a:spcAft>
              <a:buFont typeface="Wingdings" panose="05000000000000000000" pitchFamily="2" charset="2"/>
              <a:buChar char="§"/>
            </a:pPr>
            <a:endParaRPr lang="en-US" sz="2400">
              <a:ea typeface="Calibri"/>
              <a:cs typeface="Calibri"/>
            </a:endParaRPr>
          </a:p>
          <a:p>
            <a:endParaRPr lang="en-US"/>
          </a:p>
        </p:txBody>
      </p:sp>
      <p:sp>
        <p:nvSpPr>
          <p:cNvPr id="5" name="Slide Number Placeholder 4">
            <a:extLst>
              <a:ext uri="{FF2B5EF4-FFF2-40B4-BE49-F238E27FC236}">
                <a16:creationId xmlns:a16="http://schemas.microsoft.com/office/drawing/2014/main" id="{E98896EE-AF06-E9B4-0FFE-83524111F2F9}"/>
              </a:ext>
            </a:extLst>
          </p:cNvPr>
          <p:cNvSpPr>
            <a:spLocks noGrp="1"/>
          </p:cNvSpPr>
          <p:nvPr>
            <p:ph type="sldNum" sz="quarter" idx="12"/>
          </p:nvPr>
        </p:nvSpPr>
        <p:spPr/>
        <p:txBody>
          <a:bodyPr/>
          <a:lstStyle/>
          <a:p>
            <a:fld id="{3A98EE3D-8CD1-4C3F-BD1C-C98C9596463C}" type="slidenum">
              <a:rPr lang="en-US" smtClean="0"/>
              <a:t>24</a:t>
            </a:fld>
            <a:endParaRPr lang="en-US"/>
          </a:p>
        </p:txBody>
      </p:sp>
    </p:spTree>
    <p:extLst>
      <p:ext uri="{BB962C8B-B14F-4D97-AF65-F5344CB8AC3E}">
        <p14:creationId xmlns:p14="http://schemas.microsoft.com/office/powerpoint/2010/main" val="56784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83263-ABA1-DCE0-AC26-51C9390DD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D0459-D3A6-60E4-B413-84D1C9526898}"/>
              </a:ext>
            </a:extLst>
          </p:cNvPr>
          <p:cNvSpPr>
            <a:spLocks noGrp="1"/>
          </p:cNvSpPr>
          <p:nvPr>
            <p:ph type="title"/>
          </p:nvPr>
        </p:nvSpPr>
        <p:spPr>
          <a:xfrm>
            <a:off x="1097280" y="286603"/>
            <a:ext cx="10058400" cy="1084997"/>
          </a:xfrm>
          <a:solidFill>
            <a:schemeClr val="accent1">
              <a:lumMod val="40000"/>
              <a:lumOff val="60000"/>
            </a:schemeClr>
          </a:solidFill>
        </p:spPr>
        <p:txBody>
          <a:bodyPr>
            <a:normAutofit fontScale="90000"/>
          </a:bodyPr>
          <a:lstStyle/>
          <a:p>
            <a:pPr algn="ctr"/>
            <a:r>
              <a:rPr lang="en-US" sz="4800" b="1">
                <a:effectLst/>
                <a:latin typeface="Calibri"/>
                <a:ea typeface="Calibri"/>
                <a:cs typeface="Times New Roman"/>
              </a:rPr>
              <a:t>Next Steps </a:t>
            </a:r>
            <a:r>
              <a:rPr lang="en-US" b="1">
                <a:latin typeface="Calibri"/>
                <a:ea typeface="Calibri"/>
                <a:cs typeface="Times New Roman"/>
              </a:rPr>
              <a:t>– </a:t>
            </a:r>
            <a:r>
              <a:rPr lang="en-US" b="1">
                <a:latin typeface="+mn-lt"/>
              </a:rPr>
              <a:t>when an opportunity arises</a:t>
            </a:r>
          </a:p>
        </p:txBody>
      </p:sp>
      <p:sp>
        <p:nvSpPr>
          <p:cNvPr id="3" name="Content Placeholder 2">
            <a:extLst>
              <a:ext uri="{FF2B5EF4-FFF2-40B4-BE49-F238E27FC236}">
                <a16:creationId xmlns:a16="http://schemas.microsoft.com/office/drawing/2014/main" id="{C0C99AC2-B0A8-7FE8-CA01-A005F2ECB1D3}"/>
              </a:ext>
            </a:extLst>
          </p:cNvPr>
          <p:cNvSpPr>
            <a:spLocks noGrp="1"/>
          </p:cNvSpPr>
          <p:nvPr>
            <p:ph sz="half" idx="1"/>
          </p:nvPr>
        </p:nvSpPr>
        <p:spPr>
          <a:xfrm>
            <a:off x="1188720" y="2120900"/>
            <a:ext cx="9891656" cy="3748193"/>
          </a:xfrm>
        </p:spPr>
        <p:txBody>
          <a:bodyPr vert="horz" lIns="0" tIns="45720" rIns="0" bIns="45720" rtlCol="0" anchor="t">
            <a:normAutofit fontScale="92500" lnSpcReduction="20000"/>
          </a:bodyPr>
          <a:lstStyle/>
          <a:p>
            <a:pPr marL="0" indent="0">
              <a:lnSpc>
                <a:spcPct val="120000"/>
              </a:lnSpc>
              <a:spcBef>
                <a:spcPts val="0"/>
              </a:spcBef>
              <a:spcAft>
                <a:spcPts val="0"/>
              </a:spcAft>
              <a:buNone/>
            </a:pPr>
            <a:r>
              <a:rPr lang="en-US" b="1"/>
              <a:t>Timing is critical. When a housing opportunity presents itself, you and the individual/family you are working with MUST be “ready to go”. </a:t>
            </a:r>
            <a:endParaRPr lang="en-US"/>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highlight>
                  <a:srgbClr val="FFFF00"/>
                </a:highlight>
              </a:rPr>
              <a:t>Ready to go:</a:t>
            </a:r>
            <a:endParaRPr lang="en-US" sz="2400">
              <a:highlight>
                <a:srgbClr val="FFFF00"/>
              </a:highlight>
              <a:ea typeface="Calibri"/>
              <a:cs typeface="Calibri"/>
            </a:endParaRPr>
          </a:p>
          <a:p>
            <a:pPr>
              <a:lnSpc>
                <a:spcPct val="120000"/>
              </a:lnSpc>
              <a:spcBef>
                <a:spcPts val="0"/>
              </a:spcBef>
              <a:spcAft>
                <a:spcPts val="0"/>
              </a:spcAft>
              <a:buFont typeface="Wingdings" panose="05000000000000000000" pitchFamily="2" charset="2"/>
              <a:buChar char="§"/>
            </a:pPr>
            <a:r>
              <a:rPr lang="en-US" sz="2400">
                <a:ea typeface="Calibri"/>
                <a:cs typeface="Calibri"/>
              </a:rPr>
              <a:t>CA Team will reach out to you to collect more information &amp; discuss possible opportunity.</a:t>
            </a:r>
          </a:p>
          <a:p>
            <a:pPr>
              <a:lnSpc>
                <a:spcPct val="120000"/>
              </a:lnSpc>
              <a:spcBef>
                <a:spcPts val="0"/>
              </a:spcBef>
              <a:spcAft>
                <a:spcPts val="0"/>
              </a:spcAft>
              <a:buFont typeface="Wingdings" panose="05000000000000000000" pitchFamily="2" charset="2"/>
              <a:buChar char="§"/>
            </a:pPr>
            <a:r>
              <a:rPr lang="en-US" sz="2400">
                <a:ea typeface="Calibri"/>
                <a:cs typeface="Calibri"/>
              </a:rPr>
              <a:t>CA Team will review eligibility criteria with you.</a:t>
            </a:r>
          </a:p>
          <a:p>
            <a:pPr>
              <a:lnSpc>
                <a:spcPct val="120000"/>
              </a:lnSpc>
              <a:spcBef>
                <a:spcPts val="0"/>
              </a:spcBef>
              <a:spcAft>
                <a:spcPts val="0"/>
              </a:spcAft>
              <a:buFont typeface="Wingdings" panose="05000000000000000000" pitchFamily="2" charset="2"/>
              <a:buChar char="§"/>
            </a:pPr>
            <a:r>
              <a:rPr lang="en-US" sz="2400">
                <a:ea typeface="Calibri"/>
                <a:cs typeface="Calibri"/>
              </a:rPr>
              <a:t>CA Team will draft referral &amp; email it to the provider (landlord or property manager) with you &amp; all other appropriate staff copied.</a:t>
            </a:r>
          </a:p>
          <a:p>
            <a:pPr>
              <a:lnSpc>
                <a:spcPct val="120000"/>
              </a:lnSpc>
              <a:spcBef>
                <a:spcPts val="0"/>
              </a:spcBef>
              <a:spcAft>
                <a:spcPts val="0"/>
              </a:spcAft>
              <a:buFont typeface="Wingdings" panose="05000000000000000000" pitchFamily="2" charset="2"/>
              <a:buChar char="§"/>
            </a:pPr>
            <a:r>
              <a:rPr lang="en-US" sz="2400">
                <a:ea typeface="Calibri"/>
                <a:cs typeface="Calibri"/>
              </a:rPr>
              <a:t>You are responsible for assisting the client with submitting the application and supporting documents as well as getting to the appointments with the property</a:t>
            </a:r>
          </a:p>
          <a:p>
            <a:endParaRPr lang="en-US"/>
          </a:p>
        </p:txBody>
      </p:sp>
      <p:sp>
        <p:nvSpPr>
          <p:cNvPr id="5" name="Slide Number Placeholder 4">
            <a:extLst>
              <a:ext uri="{FF2B5EF4-FFF2-40B4-BE49-F238E27FC236}">
                <a16:creationId xmlns:a16="http://schemas.microsoft.com/office/drawing/2014/main" id="{57A61991-9EC4-57B8-0B19-69B706B35B35}"/>
              </a:ext>
            </a:extLst>
          </p:cNvPr>
          <p:cNvSpPr>
            <a:spLocks noGrp="1"/>
          </p:cNvSpPr>
          <p:nvPr>
            <p:ph type="sldNum" sz="quarter" idx="12"/>
          </p:nvPr>
        </p:nvSpPr>
        <p:spPr/>
        <p:txBody>
          <a:bodyPr/>
          <a:lstStyle/>
          <a:p>
            <a:fld id="{3A98EE3D-8CD1-4C3F-BD1C-C98C9596463C}" type="slidenum">
              <a:rPr lang="en-US" smtClean="0"/>
              <a:t>25</a:t>
            </a:fld>
            <a:endParaRPr lang="en-US"/>
          </a:p>
        </p:txBody>
      </p:sp>
    </p:spTree>
    <p:extLst>
      <p:ext uri="{BB962C8B-B14F-4D97-AF65-F5344CB8AC3E}">
        <p14:creationId xmlns:p14="http://schemas.microsoft.com/office/powerpoint/2010/main" val="3476793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45AC0-8E8C-766F-5EAC-37E38F4A3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5B947-6C15-CA97-ADEC-F45B3FC826CC}"/>
              </a:ext>
            </a:extLst>
          </p:cNvPr>
          <p:cNvSpPr>
            <a:spLocks noGrp="1"/>
          </p:cNvSpPr>
          <p:nvPr>
            <p:ph type="title"/>
          </p:nvPr>
        </p:nvSpPr>
        <p:spPr>
          <a:xfrm>
            <a:off x="1097280" y="286603"/>
            <a:ext cx="10058400" cy="1084997"/>
          </a:xfrm>
          <a:solidFill>
            <a:schemeClr val="accent1">
              <a:lumMod val="40000"/>
              <a:lumOff val="60000"/>
            </a:schemeClr>
          </a:solidFill>
        </p:spPr>
        <p:txBody>
          <a:bodyPr>
            <a:normAutofit fontScale="90000"/>
          </a:bodyPr>
          <a:lstStyle/>
          <a:p>
            <a:pPr algn="ctr"/>
            <a:r>
              <a:rPr lang="en-US" sz="4800" b="1">
                <a:effectLst/>
                <a:latin typeface="Calibri"/>
                <a:ea typeface="Calibri"/>
                <a:cs typeface="Times New Roman"/>
              </a:rPr>
              <a:t>Next Steps </a:t>
            </a:r>
            <a:r>
              <a:rPr lang="en-US" b="1">
                <a:latin typeface="Calibri"/>
                <a:ea typeface="Calibri"/>
                <a:cs typeface="Times New Roman"/>
              </a:rPr>
              <a:t>– </a:t>
            </a:r>
            <a:r>
              <a:rPr lang="en-US" b="1">
                <a:latin typeface="+mn-lt"/>
              </a:rPr>
              <a:t>when an opportunity arises</a:t>
            </a:r>
          </a:p>
        </p:txBody>
      </p:sp>
      <p:sp>
        <p:nvSpPr>
          <p:cNvPr id="3" name="Content Placeholder 2">
            <a:extLst>
              <a:ext uri="{FF2B5EF4-FFF2-40B4-BE49-F238E27FC236}">
                <a16:creationId xmlns:a16="http://schemas.microsoft.com/office/drawing/2014/main" id="{03B1734F-7AA4-2A3F-F402-95C8CA0B0E9F}"/>
              </a:ext>
            </a:extLst>
          </p:cNvPr>
          <p:cNvSpPr>
            <a:spLocks noGrp="1"/>
          </p:cNvSpPr>
          <p:nvPr>
            <p:ph sz="half" idx="1"/>
          </p:nvPr>
        </p:nvSpPr>
        <p:spPr>
          <a:xfrm>
            <a:off x="1188720" y="2120900"/>
            <a:ext cx="9891656" cy="3748193"/>
          </a:xfrm>
        </p:spPr>
        <p:txBody>
          <a:bodyPr vert="horz" lIns="0" tIns="45720" rIns="0" bIns="45720" rtlCol="0" anchor="t">
            <a:normAutofit fontScale="92500" lnSpcReduction="20000"/>
          </a:bodyPr>
          <a:lstStyle/>
          <a:p>
            <a:pPr marL="0" indent="0">
              <a:lnSpc>
                <a:spcPct val="120000"/>
              </a:lnSpc>
              <a:spcBef>
                <a:spcPts val="0"/>
              </a:spcBef>
              <a:spcAft>
                <a:spcPts val="0"/>
              </a:spcAft>
              <a:buNone/>
            </a:pPr>
            <a:r>
              <a:rPr lang="en-US" b="1"/>
              <a:t>Timing is critical. When a housing opportunity presents itself, you and the individual/family you are working with MUST be “ready to go”. </a:t>
            </a:r>
            <a:endParaRPr lang="en-US"/>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highlight>
                  <a:srgbClr val="FFFF00"/>
                </a:highlight>
              </a:rPr>
              <a:t>Ready to go:</a:t>
            </a:r>
            <a:endParaRPr lang="en-US" sz="2400">
              <a:highlight>
                <a:srgbClr val="FFFF00"/>
              </a:highlight>
              <a:ea typeface="Calibri"/>
              <a:cs typeface="Calibri"/>
            </a:endParaRPr>
          </a:p>
          <a:p>
            <a:pPr>
              <a:lnSpc>
                <a:spcPct val="120000"/>
              </a:lnSpc>
              <a:spcBef>
                <a:spcPts val="0"/>
              </a:spcBef>
              <a:spcAft>
                <a:spcPts val="0"/>
              </a:spcAft>
              <a:buFont typeface="Wingdings" panose="05000000000000000000" pitchFamily="2" charset="2"/>
              <a:buChar char="§"/>
            </a:pPr>
            <a:r>
              <a:rPr lang="en-US" sz="2400">
                <a:ea typeface="Calibri"/>
                <a:cs typeface="Calibri"/>
              </a:rPr>
              <a:t>This email is NOT to be forwarded to the client. YOU ARE to assist them. </a:t>
            </a:r>
          </a:p>
          <a:p>
            <a:pPr>
              <a:lnSpc>
                <a:spcPct val="120000"/>
              </a:lnSpc>
              <a:spcBef>
                <a:spcPts val="0"/>
              </a:spcBef>
              <a:spcAft>
                <a:spcPts val="0"/>
              </a:spcAft>
              <a:buFont typeface="Wingdings" panose="05000000000000000000" pitchFamily="2" charset="2"/>
              <a:buChar char="§"/>
            </a:pPr>
            <a:r>
              <a:rPr lang="en-US" sz="2400">
                <a:ea typeface="Calibri"/>
                <a:cs typeface="Calibri"/>
              </a:rPr>
              <a:t>This opportunity is NOT guaranteed. They still need to complete the application process. </a:t>
            </a:r>
          </a:p>
          <a:p>
            <a:pPr>
              <a:lnSpc>
                <a:spcPct val="120000"/>
              </a:lnSpc>
              <a:spcBef>
                <a:spcPts val="0"/>
              </a:spcBef>
              <a:spcAft>
                <a:spcPts val="0"/>
              </a:spcAft>
              <a:buFont typeface="Wingdings" panose="05000000000000000000" pitchFamily="2" charset="2"/>
              <a:buChar char="§"/>
            </a:pPr>
            <a:r>
              <a:rPr lang="en-US" sz="2400">
                <a:ea typeface="Calibri"/>
                <a:cs typeface="Calibri"/>
              </a:rPr>
              <a:t>If/when approved, assist with locating a Security Deposit. CA Team will refer if funds are available through other programs. </a:t>
            </a:r>
          </a:p>
          <a:p>
            <a:pPr>
              <a:lnSpc>
                <a:spcPct val="120000"/>
              </a:lnSpc>
              <a:spcBef>
                <a:spcPts val="0"/>
              </a:spcBef>
              <a:spcAft>
                <a:spcPts val="0"/>
              </a:spcAft>
              <a:buFont typeface="Wingdings" panose="05000000000000000000" pitchFamily="2" charset="2"/>
              <a:buChar char="§"/>
            </a:pPr>
            <a:r>
              <a:rPr lang="en-US" sz="2400">
                <a:ea typeface="Calibri"/>
                <a:cs typeface="Calibri"/>
              </a:rPr>
              <a:t>Consistently attend Case Conference Calls to discuss cases. The community can/should work together for resources. </a:t>
            </a:r>
          </a:p>
          <a:p>
            <a:endParaRPr lang="en-US"/>
          </a:p>
        </p:txBody>
      </p:sp>
      <p:sp>
        <p:nvSpPr>
          <p:cNvPr id="5" name="Slide Number Placeholder 4">
            <a:extLst>
              <a:ext uri="{FF2B5EF4-FFF2-40B4-BE49-F238E27FC236}">
                <a16:creationId xmlns:a16="http://schemas.microsoft.com/office/drawing/2014/main" id="{52E236A3-DCFE-81B3-0446-655C40B004BD}"/>
              </a:ext>
            </a:extLst>
          </p:cNvPr>
          <p:cNvSpPr>
            <a:spLocks noGrp="1"/>
          </p:cNvSpPr>
          <p:nvPr>
            <p:ph type="sldNum" sz="quarter" idx="12"/>
          </p:nvPr>
        </p:nvSpPr>
        <p:spPr/>
        <p:txBody>
          <a:bodyPr/>
          <a:lstStyle/>
          <a:p>
            <a:fld id="{3A98EE3D-8CD1-4C3F-BD1C-C98C9596463C}" type="slidenum">
              <a:rPr lang="en-US" smtClean="0"/>
              <a:t>26</a:t>
            </a:fld>
            <a:endParaRPr lang="en-US"/>
          </a:p>
        </p:txBody>
      </p:sp>
    </p:spTree>
    <p:extLst>
      <p:ext uri="{BB962C8B-B14F-4D97-AF65-F5344CB8AC3E}">
        <p14:creationId xmlns:p14="http://schemas.microsoft.com/office/powerpoint/2010/main" val="1855328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065119"/>
          </a:xfrm>
          <a:solidFill>
            <a:schemeClr val="accent1">
              <a:lumMod val="40000"/>
              <a:lumOff val="60000"/>
            </a:schemeClr>
          </a:solidFill>
        </p:spPr>
        <p:txBody>
          <a:bodyPr anchor="b">
            <a:normAutofit/>
          </a:bodyPr>
          <a:lstStyle/>
          <a:p>
            <a:r>
              <a:rPr lang="en-US" sz="3600" b="1">
                <a:latin typeface="+mn-lt"/>
              </a:rPr>
              <a:t>Problem Solving – What to Consider</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27</a:t>
            </a:fld>
            <a:endParaRPr lang="en-US"/>
          </a:p>
        </p:txBody>
      </p:sp>
      <p:graphicFrame>
        <p:nvGraphicFramePr>
          <p:cNvPr id="7" name="Content Placeholder 2">
            <a:extLst>
              <a:ext uri="{FF2B5EF4-FFF2-40B4-BE49-F238E27FC236}">
                <a16:creationId xmlns:a16="http://schemas.microsoft.com/office/drawing/2014/main" id="{79862B1D-63FC-3EB4-71F8-1B1D735FEC57}"/>
              </a:ext>
            </a:extLst>
          </p:cNvPr>
          <p:cNvGraphicFramePr>
            <a:graphicFrameLocks noGrp="1"/>
          </p:cNvGraphicFramePr>
          <p:nvPr>
            <p:ph idx="1"/>
            <p:extLst>
              <p:ext uri="{D42A27DB-BD31-4B8C-83A1-F6EECF244321}">
                <p14:modId xmlns:p14="http://schemas.microsoft.com/office/powerpoint/2010/main" val="1750614130"/>
              </p:ext>
            </p:extLst>
          </p:nvPr>
        </p:nvGraphicFramePr>
        <p:xfrm>
          <a:off x="1188720" y="2313432"/>
          <a:ext cx="9966960" cy="367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672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134693"/>
          </a:xfrm>
          <a:solidFill>
            <a:schemeClr val="accent1">
              <a:lumMod val="40000"/>
              <a:lumOff val="60000"/>
            </a:schemeClr>
          </a:solidFill>
        </p:spPr>
        <p:txBody>
          <a:bodyPr>
            <a:normAutofit/>
          </a:bodyPr>
          <a:lstStyle/>
          <a:p>
            <a:pPr algn="ctr"/>
            <a:r>
              <a:rPr lang="en-US" sz="3600" b="1">
                <a:effectLst/>
                <a:latin typeface="Calibri" panose="020F0502020204030204" pitchFamily="34" charset="0"/>
                <a:ea typeface="Calibri" panose="020F0502020204030204" pitchFamily="34" charset="0"/>
                <a:cs typeface="Times New Roman" panose="02020603050405020304" pitchFamily="18" charset="0"/>
              </a:rPr>
              <a:t>Types of Referrals</a:t>
            </a:r>
            <a:endParaRPr lang="en-US" sz="3600" b="1"/>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264024" y="3036296"/>
            <a:ext cx="9891656" cy="2065618"/>
          </a:xfrm>
        </p:spPr>
        <p:txBody>
          <a:bodyPr vert="horz" lIns="0" tIns="45720" rIns="0" bIns="45720" rtlCol="0" anchor="t">
            <a:normAutofit/>
          </a:bodyPr>
          <a:lstStyle/>
          <a:p>
            <a:pPr>
              <a:buFont typeface="Wingdings" panose="05000000000000000000" pitchFamily="2" charset="2"/>
              <a:buChar char="ü"/>
            </a:pPr>
            <a:r>
              <a:rPr lang="en-US"/>
              <a:t>RRH – Rapid Re-Housing</a:t>
            </a:r>
          </a:p>
          <a:p>
            <a:pPr>
              <a:buFont typeface="Wingdings" panose="05000000000000000000" pitchFamily="2" charset="2"/>
              <a:buChar char="ü"/>
            </a:pPr>
            <a:r>
              <a:rPr lang="en-US"/>
              <a:t>PSH – Permanent Supportive Housing</a:t>
            </a:r>
            <a:endParaRPr lang="en-US">
              <a:ea typeface="Calibri"/>
              <a:cs typeface="Calibri"/>
            </a:endParaRPr>
          </a:p>
          <a:p>
            <a:pPr>
              <a:buFont typeface="Wingdings" panose="05000000000000000000" pitchFamily="2" charset="2"/>
              <a:buChar char="ü"/>
            </a:pPr>
            <a:r>
              <a:rPr lang="en-US"/>
              <a:t>OPH – Other Permanent Housing</a:t>
            </a:r>
            <a:endParaRPr lang="en-US">
              <a:ea typeface="Calibri"/>
              <a:cs typeface="Calibri"/>
            </a:endParaRPr>
          </a:p>
          <a:p>
            <a:pPr>
              <a:buFont typeface="Wingdings" panose="05000000000000000000" pitchFamily="2" charset="2"/>
              <a:buChar char="ü"/>
            </a:pPr>
            <a:r>
              <a:rPr lang="en-US"/>
              <a:t>TRA – Temporary Rental Assistance (MCBOSS)</a:t>
            </a:r>
            <a:endParaRPr lang="en-US">
              <a:ea typeface="Calibri"/>
              <a:cs typeface="Calibri"/>
            </a:endParaRPr>
          </a:p>
          <a:p>
            <a:endParaRPr lang="en-US"/>
          </a:p>
          <a:p>
            <a:endParaRPr lang="en-US"/>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28</a:t>
            </a:fld>
            <a:endParaRPr lang="en-US"/>
          </a:p>
        </p:txBody>
      </p:sp>
      <p:sp>
        <p:nvSpPr>
          <p:cNvPr id="4" name="TextBox 3">
            <a:extLst>
              <a:ext uri="{FF2B5EF4-FFF2-40B4-BE49-F238E27FC236}">
                <a16:creationId xmlns:a16="http://schemas.microsoft.com/office/drawing/2014/main" id="{4B3D338C-A39B-E4D1-8139-7B121A50240F}"/>
              </a:ext>
            </a:extLst>
          </p:cNvPr>
          <p:cNvSpPr txBox="1"/>
          <p:nvPr/>
        </p:nvSpPr>
        <p:spPr>
          <a:xfrm>
            <a:off x="1150173" y="2142565"/>
            <a:ext cx="10005508" cy="646331"/>
          </a:xfrm>
          <a:prstGeom prst="rect">
            <a:avLst/>
          </a:prstGeom>
          <a:noFill/>
        </p:spPr>
        <p:txBody>
          <a:bodyPr wrap="square" rtlCol="0">
            <a:spAutoFit/>
          </a:bodyPr>
          <a:lstStyle/>
          <a:p>
            <a:r>
              <a:rPr lang="en-US" b="1" i="1"/>
              <a:t>Referrals are made to individuals after a full intake has been completed. Some of the main referrals we provide are below but are not limited to these options. </a:t>
            </a:r>
          </a:p>
        </p:txBody>
      </p:sp>
    </p:spTree>
    <p:extLst>
      <p:ext uri="{BB962C8B-B14F-4D97-AF65-F5344CB8AC3E}">
        <p14:creationId xmlns:p14="http://schemas.microsoft.com/office/powerpoint/2010/main" val="3798564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084997"/>
          </a:xfrm>
          <a:solidFill>
            <a:schemeClr val="accent1">
              <a:lumMod val="40000"/>
              <a:lumOff val="60000"/>
            </a:schemeClr>
          </a:solidFill>
        </p:spPr>
        <p:txBody>
          <a:bodyPr/>
          <a:lstStyle/>
          <a:p>
            <a:pPr algn="ctr"/>
            <a:r>
              <a:rPr lang="en-US" sz="4800" b="1">
                <a:effectLst/>
                <a:latin typeface="Calibri" panose="020F0502020204030204" pitchFamily="34" charset="0"/>
                <a:ea typeface="Calibri" panose="020F0502020204030204" pitchFamily="34" charset="0"/>
                <a:cs typeface="Times New Roman" panose="02020603050405020304" pitchFamily="18" charset="0"/>
              </a:rPr>
              <a:t>Referrals - </a:t>
            </a:r>
            <a:r>
              <a:rPr lang="en-US" b="1">
                <a:latin typeface="+mn-lt"/>
              </a:rPr>
              <a:t>Rapid Re-Housing </a:t>
            </a: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188720" y="2120900"/>
            <a:ext cx="9891656" cy="3748193"/>
          </a:xfrm>
        </p:spPr>
        <p:txBody>
          <a:bodyPr vert="horz" lIns="0" tIns="45720" rIns="0" bIns="45720" rtlCol="0" anchor="t">
            <a:normAutofit lnSpcReduction="10000"/>
          </a:bodyPr>
          <a:lstStyle/>
          <a:p>
            <a:pPr marL="0" indent="0">
              <a:lnSpc>
                <a:spcPct val="120000"/>
              </a:lnSpc>
              <a:spcBef>
                <a:spcPts val="0"/>
              </a:spcBef>
              <a:spcAft>
                <a:spcPts val="0"/>
              </a:spcAft>
              <a:buNone/>
            </a:pPr>
            <a:r>
              <a:rPr lang="en-US" b="1"/>
              <a:t>Rapid Re-Housing (RRH) </a:t>
            </a:r>
            <a:r>
              <a:rPr lang="en-US"/>
              <a:t>is a short-term financial assistance program for individuals and families who are HUD Homeless. Referrals </a:t>
            </a:r>
            <a:r>
              <a:rPr lang="en-US" b="1"/>
              <a:t>MUST</a:t>
            </a:r>
            <a:r>
              <a:rPr lang="en-US"/>
              <a:t> be submitted by the CA Team. These individuals/families are HUD Homeless, have income, are ineligible for MCBOSS and will be able to increase their income to become self-sufficient. </a:t>
            </a:r>
            <a:endParaRPr lang="en-US">
              <a:ea typeface="Calibri"/>
              <a:cs typeface="Calibri"/>
            </a:endParaRPr>
          </a:p>
          <a:p>
            <a:pPr marL="0" indent="0">
              <a:lnSpc>
                <a:spcPct val="120000"/>
              </a:lnSpc>
              <a:spcBef>
                <a:spcPts val="0"/>
              </a:spcBef>
              <a:spcAft>
                <a:spcPts val="0"/>
              </a:spcAft>
              <a:buNone/>
            </a:pPr>
            <a:endParaRPr lang="en-US" sz="2400"/>
          </a:p>
          <a:p>
            <a:pPr marL="0" indent="0">
              <a:lnSpc>
                <a:spcPct val="120000"/>
              </a:lnSpc>
              <a:spcBef>
                <a:spcPts val="0"/>
              </a:spcBef>
              <a:spcAft>
                <a:spcPts val="0"/>
              </a:spcAft>
              <a:buNone/>
            </a:pPr>
            <a:r>
              <a:rPr lang="en-US" sz="2400"/>
              <a:t>Types of Financial Assistance include:</a:t>
            </a:r>
            <a:endParaRPr lang="en-US"/>
          </a:p>
          <a:p>
            <a:pPr>
              <a:lnSpc>
                <a:spcPct val="120000"/>
              </a:lnSpc>
              <a:spcBef>
                <a:spcPts val="0"/>
              </a:spcBef>
              <a:spcAft>
                <a:spcPts val="0"/>
              </a:spcAft>
              <a:buFont typeface="Wingdings" panose="05000000000000000000" pitchFamily="2" charset="2"/>
              <a:buChar char="§"/>
            </a:pPr>
            <a:r>
              <a:rPr lang="en-US" sz="2400"/>
              <a:t>Short Term Rental Assistance</a:t>
            </a:r>
            <a:endParaRPr lang="en-US" sz="2400">
              <a:ea typeface="Calibri"/>
              <a:cs typeface="Calibri"/>
            </a:endParaRPr>
          </a:p>
          <a:p>
            <a:pPr>
              <a:lnSpc>
                <a:spcPct val="120000"/>
              </a:lnSpc>
              <a:spcBef>
                <a:spcPts val="0"/>
              </a:spcBef>
              <a:spcAft>
                <a:spcPts val="0"/>
              </a:spcAft>
              <a:buFont typeface="Wingdings" panose="05000000000000000000" pitchFamily="2" charset="2"/>
              <a:buChar char="§"/>
            </a:pPr>
            <a:r>
              <a:rPr lang="en-US" sz="2400"/>
              <a:t>Security Deposits</a:t>
            </a:r>
            <a:endParaRPr lang="en-US" sz="2400">
              <a:ea typeface="Calibri"/>
              <a:cs typeface="Calibri"/>
            </a:endParaRPr>
          </a:p>
          <a:p>
            <a:pPr>
              <a:lnSpc>
                <a:spcPct val="120000"/>
              </a:lnSpc>
              <a:spcBef>
                <a:spcPts val="0"/>
              </a:spcBef>
              <a:spcAft>
                <a:spcPts val="0"/>
              </a:spcAft>
              <a:buFont typeface="Wingdings" panose="05000000000000000000" pitchFamily="2" charset="2"/>
              <a:buChar char="§"/>
            </a:pPr>
            <a:r>
              <a:rPr lang="en-US" sz="2400"/>
              <a:t>1</a:t>
            </a:r>
            <a:r>
              <a:rPr lang="en-US" sz="2400" baseline="30000"/>
              <a:t>st</a:t>
            </a:r>
            <a:r>
              <a:rPr lang="en-US" sz="2400"/>
              <a:t> Month’s Rent</a:t>
            </a:r>
            <a:endParaRPr lang="en-US" sz="2400">
              <a:ea typeface="Calibri"/>
              <a:cs typeface="Calibri"/>
            </a:endParaRPr>
          </a:p>
          <a:p>
            <a:endParaRPr lang="en-US"/>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29</a:t>
            </a:fld>
            <a:endParaRPr lang="en-US"/>
          </a:p>
        </p:txBody>
      </p:sp>
    </p:spTree>
    <p:extLst>
      <p:ext uri="{BB962C8B-B14F-4D97-AF65-F5344CB8AC3E}">
        <p14:creationId xmlns:p14="http://schemas.microsoft.com/office/powerpoint/2010/main" val="183113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122A-795E-4E91-8829-A4FC066F2CE7}"/>
              </a:ext>
            </a:extLst>
          </p:cNvPr>
          <p:cNvSpPr>
            <a:spLocks noGrp="1"/>
          </p:cNvSpPr>
          <p:nvPr>
            <p:ph type="title"/>
          </p:nvPr>
        </p:nvSpPr>
        <p:spPr>
          <a:xfrm>
            <a:off x="1097280" y="286603"/>
            <a:ext cx="10058400" cy="1450757"/>
          </a:xfrm>
          <a:solidFill>
            <a:schemeClr val="accent1">
              <a:lumMod val="40000"/>
              <a:lumOff val="60000"/>
            </a:schemeClr>
          </a:solidFill>
        </p:spPr>
        <p:txBody>
          <a:bodyPr anchor="b">
            <a:normAutofit/>
          </a:bodyPr>
          <a:lstStyle/>
          <a:p>
            <a:pPr marL="0" marR="0">
              <a:spcBef>
                <a:spcPts val="0"/>
              </a:spcBef>
              <a:spcAft>
                <a:spcPts val="0"/>
              </a:spcAft>
            </a:pPr>
            <a:r>
              <a:rPr kumimoji="0" lang="en-US" sz="4800" b="1" i="0" u="none" strike="noStrike" kern="0" cap="none" spc="-5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Coming Home of Middlesex County</a:t>
            </a:r>
            <a:endParaRPr lang="en-US" b="1" kern="0">
              <a:solidFill>
                <a:srgbClr val="002060"/>
              </a:solidFill>
              <a:effectLst/>
            </a:endParaRPr>
          </a:p>
        </p:txBody>
      </p:sp>
      <p:sp>
        <p:nvSpPr>
          <p:cNvPr id="3" name="Subtitle 2">
            <a:extLst>
              <a:ext uri="{FF2B5EF4-FFF2-40B4-BE49-F238E27FC236}">
                <a16:creationId xmlns:a16="http://schemas.microsoft.com/office/drawing/2014/main" id="{CC640DA6-8ED2-417B-AF45-F0A81358F118}"/>
              </a:ext>
            </a:extLst>
          </p:cNvPr>
          <p:cNvSpPr>
            <a:spLocks noGrp="1"/>
          </p:cNvSpPr>
          <p:nvPr>
            <p:ph sz="half" idx="1"/>
          </p:nvPr>
        </p:nvSpPr>
        <p:spPr>
          <a:xfrm>
            <a:off x="1097279" y="2120900"/>
            <a:ext cx="4639736" cy="3868265"/>
          </a:xfrm>
        </p:spPr>
        <p:txBody>
          <a:bodyPr>
            <a:noAutofit/>
          </a:bodyPr>
          <a:lstStyle/>
          <a:p>
            <a:pPr>
              <a:lnSpc>
                <a:spcPct val="90000"/>
              </a:lnSpc>
            </a:pPr>
            <a:r>
              <a:rPr lang="en-US" sz="2200" b="0" i="0">
                <a:solidFill>
                  <a:srgbClr val="0F0F0F"/>
                </a:solidFill>
                <a:effectLst/>
              </a:rPr>
              <a:t>Coming Home manages Middlesex County's Homeless Management Information System (HMIS), providing real-time data for effective intervention. We oversee the County Coordinated Entry/Assessment System, ensuring uniform assessments and prioritizing resource allocation. </a:t>
            </a:r>
            <a:r>
              <a:rPr lang="en-US" sz="2200">
                <a:solidFill>
                  <a:srgbClr val="0F0F0F"/>
                </a:solidFill>
              </a:rPr>
              <a:t>This work </a:t>
            </a:r>
            <a:r>
              <a:rPr lang="en-US" sz="2200" b="0" i="0">
                <a:solidFill>
                  <a:srgbClr val="0F0F0F"/>
                </a:solidFill>
                <a:effectLst/>
              </a:rPr>
              <a:t>streamlines assistance for those in housing crises often referred through 211, and our physical access sites for connections to essential support</a:t>
            </a:r>
            <a:r>
              <a:rPr lang="en-US" sz="2200" b="0" i="0">
                <a:solidFill>
                  <a:srgbClr val="0F0F0F"/>
                </a:solidFill>
                <a:effectLst/>
                <a:latin typeface="Söhne"/>
              </a:rPr>
              <a:t>.</a:t>
            </a:r>
            <a:endParaRPr lang="en-US" sz="2200"/>
          </a:p>
        </p:txBody>
      </p:sp>
      <p:sp>
        <p:nvSpPr>
          <p:cNvPr id="6" name="Content Placeholder 3">
            <a:extLst>
              <a:ext uri="{FF2B5EF4-FFF2-40B4-BE49-F238E27FC236}">
                <a16:creationId xmlns:a16="http://schemas.microsoft.com/office/drawing/2014/main" id="{BDF59AEC-A67E-BCB7-AAD3-0066FA3F1269}"/>
              </a:ext>
            </a:extLst>
          </p:cNvPr>
          <p:cNvSpPr>
            <a:spLocks noGrp="1"/>
          </p:cNvSpPr>
          <p:nvPr>
            <p:ph sz="half" idx="2"/>
          </p:nvPr>
        </p:nvSpPr>
        <p:spPr>
          <a:xfrm>
            <a:off x="6515944" y="2120900"/>
            <a:ext cx="4639736" cy="3748194"/>
          </a:xfrm>
        </p:spPr>
        <p:txBody>
          <a:bodyPr>
            <a:normAutofit fontScale="70000" lnSpcReduction="20000"/>
          </a:bodyPr>
          <a:lstStyle/>
          <a:p>
            <a:pPr marL="0" marR="0">
              <a:lnSpc>
                <a:spcPct val="110000"/>
              </a:lnSpc>
              <a:spcBef>
                <a:spcPts val="600"/>
              </a:spcBef>
              <a:spcAft>
                <a:spcPts val="1000"/>
              </a:spcAft>
            </a:pPr>
            <a:r>
              <a:rPr lang="en-US" sz="3200" b="1">
                <a:solidFill>
                  <a:schemeClr val="accent2">
                    <a:lumMod val="75000"/>
                  </a:schemeClr>
                </a:solidFill>
                <a:ea typeface="Constantia" panose="02030602050306030303" pitchFamily="18" charset="0"/>
                <a:cs typeface="Times New Roman" panose="02020603050405020304" pitchFamily="18" charset="0"/>
              </a:rPr>
              <a:t>Our Physical Access Sites: </a:t>
            </a:r>
            <a:endParaRPr lang="en-US" sz="3200" b="1">
              <a:solidFill>
                <a:schemeClr val="accent2">
                  <a:lumMod val="75000"/>
                </a:schemeClr>
              </a:solidFill>
              <a:effectLst/>
              <a:ea typeface="Constantia" panose="02030602050306030303" pitchFamily="18" charset="0"/>
              <a:cs typeface="Times New Roman" panose="02020603050405020304" pitchFamily="18" charset="0"/>
            </a:endParaRP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Unity Square Community Center 81 Remsen Avenue New Brunswick, Monday - Thursday| 9:00 AM - 4:00 PM </a:t>
            </a: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Reformed Church of Highland Park 19 S 2</a:t>
            </a:r>
            <a:r>
              <a:rPr lang="en-US" b="1" baseline="30000">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nd</a:t>
            </a: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 Avenue Highland Park, </a:t>
            </a:r>
            <a:r>
              <a:rPr lang="en-US" b="1">
                <a:solidFill>
                  <a:schemeClr val="tx1"/>
                </a:solidFill>
                <a:latin typeface="Calibri" panose="020F0502020204030204" pitchFamily="34" charset="0"/>
                <a:ea typeface="Constantia" panose="02030602050306030303" pitchFamily="18" charset="0"/>
                <a:cs typeface="Times New Roman" panose="02020603050405020304" pitchFamily="18" charset="0"/>
              </a:rPr>
              <a:t>Tuesdays</a:t>
            </a: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 | </a:t>
            </a:r>
            <a:r>
              <a:rPr lang="en-US" b="1">
                <a:solidFill>
                  <a:schemeClr val="tx1"/>
                </a:solidFill>
                <a:latin typeface="Calibri" panose="020F0502020204030204" pitchFamily="34" charset="0"/>
                <a:ea typeface="Constantia" panose="02030602050306030303" pitchFamily="18" charset="0"/>
                <a:cs typeface="Times New Roman" panose="02020603050405020304" pitchFamily="18" charset="0"/>
              </a:rPr>
              <a:t>2</a:t>
            </a: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:00 </a:t>
            </a:r>
            <a:r>
              <a:rPr lang="en-US" b="1">
                <a:solidFill>
                  <a:schemeClr val="tx1"/>
                </a:solidFill>
                <a:latin typeface="Calibri" panose="020F0502020204030204" pitchFamily="34" charset="0"/>
                <a:ea typeface="Constantia" panose="02030602050306030303" pitchFamily="18" charset="0"/>
                <a:cs typeface="Times New Roman" panose="02020603050405020304" pitchFamily="18" charset="0"/>
              </a:rPr>
              <a:t>P</a:t>
            </a: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M - 4:00 PM</a:t>
            </a:r>
            <a:endParaRPr lang="en-US" b="1">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First Presbyterian Church of Metuchen 270 Woodbridge Avenue Metuchen, Thursdays | 9:00 AM - 11:30 AM</a:t>
            </a:r>
            <a:endParaRPr lang="en-US" b="1">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Center for Support, Success &amp; Prosperity 392 Smith Street Perth Amboy, Monday - Friday | 9:00 AM - 5:00 PM</a:t>
            </a: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b="1">
                <a:solidFill>
                  <a:schemeClr val="tx1"/>
                </a:solidFill>
                <a:latin typeface="Calibri" panose="020F0502020204030204" pitchFamily="34" charset="0"/>
                <a:ea typeface="Constantia" panose="02030602050306030303" pitchFamily="18" charset="0"/>
                <a:cs typeface="Times New Roman" panose="02020603050405020304" pitchFamily="18" charset="0"/>
              </a:rPr>
              <a:t>Middlesex College Community Resource Hub &amp; Food Pantry Room CC 170 A, 2600 Woodbridge Avenue Edison, </a:t>
            </a: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Thursdays | 1</a:t>
            </a:r>
            <a:r>
              <a:rPr lang="en-US" b="1">
                <a:solidFill>
                  <a:schemeClr val="tx1"/>
                </a:solidFill>
                <a:latin typeface="Calibri" panose="020F0502020204030204" pitchFamily="34" charset="0"/>
                <a:ea typeface="Constantia" panose="02030602050306030303" pitchFamily="18" charset="0"/>
                <a:cs typeface="Times New Roman" panose="02020603050405020304" pitchFamily="18" charset="0"/>
              </a:rPr>
              <a:t>2</a:t>
            </a: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:00 </a:t>
            </a:r>
            <a:r>
              <a:rPr lang="en-US" b="1">
                <a:solidFill>
                  <a:schemeClr val="tx1"/>
                </a:solidFill>
                <a:latin typeface="Calibri" panose="020F0502020204030204" pitchFamily="34" charset="0"/>
                <a:ea typeface="Constantia" panose="02030602050306030303" pitchFamily="18" charset="0"/>
                <a:cs typeface="Times New Roman" panose="02020603050405020304" pitchFamily="18" charset="0"/>
              </a:rPr>
              <a:t>P</a:t>
            </a:r>
            <a:r>
              <a:rPr lang="en-US" b="1">
                <a:solidFill>
                  <a:schemeClr val="tx1"/>
                </a:solidFill>
                <a:effectLst/>
                <a:latin typeface="Calibri" panose="020F0502020204030204" pitchFamily="34" charset="0"/>
                <a:ea typeface="Constantia" panose="02030602050306030303" pitchFamily="18" charset="0"/>
                <a:cs typeface="Times New Roman" panose="02020603050405020304" pitchFamily="18" charset="0"/>
              </a:rPr>
              <a:t>M - 5:00 PM</a:t>
            </a:r>
            <a:endParaRPr lang="en-US" b="1">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p>
            <a:endParaRPr lang="en-US"/>
          </a:p>
        </p:txBody>
      </p:sp>
      <p:sp>
        <p:nvSpPr>
          <p:cNvPr id="15" name="Slide Number Placeholder 6">
            <a:extLst>
              <a:ext uri="{FF2B5EF4-FFF2-40B4-BE49-F238E27FC236}">
                <a16:creationId xmlns:a16="http://schemas.microsoft.com/office/drawing/2014/main" id="{D5E5939A-FCAB-343D-989F-FFBDD8984F90}"/>
              </a:ext>
            </a:extLst>
          </p:cNvPr>
          <p:cNvSpPr>
            <a:spLocks noGrp="1"/>
          </p:cNvSpPr>
          <p:nvPr>
            <p:ph type="sldNum" sz="quarter" idx="12"/>
          </p:nvPr>
        </p:nvSpPr>
        <p:spPr>
          <a:xfrm>
            <a:off x="10993582" y="6446838"/>
            <a:ext cx="780010" cy="365125"/>
          </a:xfrm>
        </p:spPr>
        <p:txBody>
          <a:bodyPr/>
          <a:lstStyle/>
          <a:p>
            <a:pPr>
              <a:spcAft>
                <a:spcPts val="600"/>
              </a:spcAft>
            </a:pPr>
            <a:fld id="{3A98EE3D-8CD1-4C3F-BD1C-C98C9596463C}" type="slidenum">
              <a:rPr lang="en-US" smtClean="0"/>
              <a:pPr>
                <a:spcAft>
                  <a:spcPts val="600"/>
                </a:spcAft>
              </a:pPr>
              <a:t>3</a:t>
            </a:fld>
            <a:endParaRPr lang="en-US"/>
          </a:p>
        </p:txBody>
      </p:sp>
    </p:spTree>
    <p:extLst>
      <p:ext uri="{BB962C8B-B14F-4D97-AF65-F5344CB8AC3E}">
        <p14:creationId xmlns:p14="http://schemas.microsoft.com/office/powerpoint/2010/main" val="1286847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59A5B-5E67-1873-5AAA-E4998CB92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837AC-5F7D-E02B-3771-9E6B6BDF46FC}"/>
              </a:ext>
            </a:extLst>
          </p:cNvPr>
          <p:cNvSpPr>
            <a:spLocks noGrp="1"/>
          </p:cNvSpPr>
          <p:nvPr>
            <p:ph type="title"/>
          </p:nvPr>
        </p:nvSpPr>
        <p:spPr>
          <a:xfrm>
            <a:off x="1097280" y="286603"/>
            <a:ext cx="10058400" cy="1084997"/>
          </a:xfrm>
          <a:solidFill>
            <a:schemeClr val="accent1">
              <a:lumMod val="40000"/>
              <a:lumOff val="60000"/>
            </a:schemeClr>
          </a:solidFill>
        </p:spPr>
        <p:txBody>
          <a:bodyPr>
            <a:normAutofit fontScale="90000"/>
          </a:bodyPr>
          <a:lstStyle/>
          <a:p>
            <a:pPr algn="ctr"/>
            <a:r>
              <a:rPr lang="en-US" sz="4800" b="1">
                <a:effectLst/>
                <a:latin typeface="Calibri"/>
                <a:ea typeface="Calibri"/>
                <a:cs typeface="Times New Roman"/>
              </a:rPr>
              <a:t>Referrals </a:t>
            </a:r>
            <a:r>
              <a:rPr lang="en-US" b="1">
                <a:latin typeface="Calibri"/>
                <a:ea typeface="Calibri"/>
                <a:cs typeface="Times New Roman"/>
              </a:rPr>
              <a:t>– </a:t>
            </a:r>
            <a:r>
              <a:rPr lang="en-US" b="1">
                <a:latin typeface="+mn-lt"/>
              </a:rPr>
              <a:t>Permanent Supportive Housing </a:t>
            </a:r>
          </a:p>
        </p:txBody>
      </p:sp>
      <p:sp>
        <p:nvSpPr>
          <p:cNvPr id="3" name="Content Placeholder 2">
            <a:extLst>
              <a:ext uri="{FF2B5EF4-FFF2-40B4-BE49-F238E27FC236}">
                <a16:creationId xmlns:a16="http://schemas.microsoft.com/office/drawing/2014/main" id="{BDF06F84-2713-00BB-A553-1D13E7399335}"/>
              </a:ext>
            </a:extLst>
          </p:cNvPr>
          <p:cNvSpPr>
            <a:spLocks noGrp="1"/>
          </p:cNvSpPr>
          <p:nvPr>
            <p:ph sz="half" idx="1"/>
          </p:nvPr>
        </p:nvSpPr>
        <p:spPr>
          <a:xfrm>
            <a:off x="1188720" y="2120900"/>
            <a:ext cx="9891656" cy="3748193"/>
          </a:xfrm>
        </p:spPr>
        <p:txBody>
          <a:bodyPr vert="horz" lIns="0" tIns="45720" rIns="0" bIns="45720" rtlCol="0" anchor="t">
            <a:normAutofit fontScale="92500" lnSpcReduction="10000"/>
          </a:bodyPr>
          <a:lstStyle/>
          <a:p>
            <a:pPr marL="0" indent="0">
              <a:lnSpc>
                <a:spcPct val="120000"/>
              </a:lnSpc>
              <a:spcBef>
                <a:spcPts val="0"/>
              </a:spcBef>
              <a:spcAft>
                <a:spcPts val="0"/>
              </a:spcAft>
              <a:buNone/>
            </a:pPr>
            <a:r>
              <a:rPr lang="en-US" b="1"/>
              <a:t>Permanent Supportive Housing </a:t>
            </a:r>
            <a:r>
              <a:rPr lang="en-US"/>
              <a:t>is housing with supports in place. This could include, but is not limited to, a case manager on site to provide services. This property will have case management provided. Individuals/Families referred to these units </a:t>
            </a:r>
            <a:r>
              <a:rPr lang="en-US" b="1"/>
              <a:t>MUST</a:t>
            </a:r>
            <a:r>
              <a:rPr lang="en-US"/>
              <a:t> meet the HUD Definition of Chronic Homelessness. These units usually have a subsidy attached. </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t>Types of services include:</a:t>
            </a:r>
            <a:endParaRPr lang="en-US" sz="2400">
              <a:ea typeface="Calibri"/>
              <a:cs typeface="Calibri"/>
            </a:endParaRPr>
          </a:p>
          <a:p>
            <a:pPr>
              <a:lnSpc>
                <a:spcPct val="120000"/>
              </a:lnSpc>
              <a:spcBef>
                <a:spcPts val="0"/>
              </a:spcBef>
              <a:spcAft>
                <a:spcPts val="0"/>
              </a:spcAft>
              <a:buFont typeface="Wingdings" panose="05000000000000000000" pitchFamily="2" charset="2"/>
              <a:buChar char="§"/>
            </a:pPr>
            <a:r>
              <a:rPr lang="en-US" sz="2400">
                <a:ea typeface="Calibri"/>
                <a:cs typeface="Calibri"/>
              </a:rPr>
              <a:t>Group activities (to form community)</a:t>
            </a:r>
          </a:p>
          <a:p>
            <a:pPr>
              <a:lnSpc>
                <a:spcPct val="120000"/>
              </a:lnSpc>
              <a:spcBef>
                <a:spcPts val="0"/>
              </a:spcBef>
              <a:spcAft>
                <a:spcPts val="0"/>
              </a:spcAft>
              <a:buFont typeface="Wingdings" panose="05000000000000000000" pitchFamily="2" charset="2"/>
              <a:buChar char="§"/>
            </a:pPr>
            <a:r>
              <a:rPr lang="en-US" sz="2400">
                <a:ea typeface="Calibri"/>
                <a:cs typeface="Calibri"/>
              </a:rPr>
              <a:t>Connection to Mental Health Services</a:t>
            </a:r>
          </a:p>
          <a:p>
            <a:pPr>
              <a:lnSpc>
                <a:spcPct val="120000"/>
              </a:lnSpc>
              <a:spcBef>
                <a:spcPts val="0"/>
              </a:spcBef>
              <a:spcAft>
                <a:spcPts val="0"/>
              </a:spcAft>
              <a:buFont typeface="Wingdings" panose="05000000000000000000" pitchFamily="2" charset="2"/>
              <a:buChar char="§"/>
            </a:pPr>
            <a:r>
              <a:rPr lang="en-US" sz="2400">
                <a:ea typeface="Calibri"/>
                <a:cs typeface="Calibri"/>
              </a:rPr>
              <a:t>Help recertifying for SNAP, Medicaid, lease renewal, etc. </a:t>
            </a:r>
          </a:p>
          <a:p>
            <a:pPr>
              <a:lnSpc>
                <a:spcPct val="120000"/>
              </a:lnSpc>
              <a:spcBef>
                <a:spcPts val="0"/>
              </a:spcBef>
              <a:spcAft>
                <a:spcPts val="0"/>
              </a:spcAft>
              <a:buFont typeface="Wingdings" panose="05000000000000000000" pitchFamily="2" charset="2"/>
              <a:buChar char="§"/>
            </a:pPr>
            <a:r>
              <a:rPr lang="en-US" sz="2400">
                <a:ea typeface="Calibri"/>
                <a:cs typeface="Calibri"/>
              </a:rPr>
              <a:t>On-site pantry</a:t>
            </a:r>
          </a:p>
          <a:p>
            <a:endParaRPr lang="en-US"/>
          </a:p>
        </p:txBody>
      </p:sp>
      <p:sp>
        <p:nvSpPr>
          <p:cNvPr id="5" name="Slide Number Placeholder 4">
            <a:extLst>
              <a:ext uri="{FF2B5EF4-FFF2-40B4-BE49-F238E27FC236}">
                <a16:creationId xmlns:a16="http://schemas.microsoft.com/office/drawing/2014/main" id="{2229DDEF-D81B-A26F-9C23-BE875CD9AE3A}"/>
              </a:ext>
            </a:extLst>
          </p:cNvPr>
          <p:cNvSpPr>
            <a:spLocks noGrp="1"/>
          </p:cNvSpPr>
          <p:nvPr>
            <p:ph type="sldNum" sz="quarter" idx="12"/>
          </p:nvPr>
        </p:nvSpPr>
        <p:spPr/>
        <p:txBody>
          <a:bodyPr/>
          <a:lstStyle/>
          <a:p>
            <a:fld id="{3A98EE3D-8CD1-4C3F-BD1C-C98C9596463C}" type="slidenum">
              <a:rPr lang="en-US" smtClean="0"/>
              <a:t>30</a:t>
            </a:fld>
            <a:endParaRPr lang="en-US"/>
          </a:p>
        </p:txBody>
      </p:sp>
    </p:spTree>
    <p:extLst>
      <p:ext uri="{BB962C8B-B14F-4D97-AF65-F5344CB8AC3E}">
        <p14:creationId xmlns:p14="http://schemas.microsoft.com/office/powerpoint/2010/main" val="326513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F06F3-715E-B5AD-82B6-69067A47D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07F53-EF19-6542-996C-9013FBE94621}"/>
              </a:ext>
            </a:extLst>
          </p:cNvPr>
          <p:cNvSpPr>
            <a:spLocks noGrp="1"/>
          </p:cNvSpPr>
          <p:nvPr>
            <p:ph type="title"/>
          </p:nvPr>
        </p:nvSpPr>
        <p:spPr>
          <a:xfrm>
            <a:off x="1097280" y="286603"/>
            <a:ext cx="10058400" cy="1084997"/>
          </a:xfrm>
          <a:solidFill>
            <a:schemeClr val="accent1">
              <a:lumMod val="40000"/>
              <a:lumOff val="60000"/>
            </a:schemeClr>
          </a:solidFill>
        </p:spPr>
        <p:txBody>
          <a:bodyPr>
            <a:normAutofit/>
          </a:bodyPr>
          <a:lstStyle/>
          <a:p>
            <a:pPr algn="ctr"/>
            <a:r>
              <a:rPr lang="en-US" sz="4800" b="1">
                <a:effectLst/>
                <a:latin typeface="Calibri"/>
                <a:ea typeface="Calibri"/>
                <a:cs typeface="Times New Roman"/>
              </a:rPr>
              <a:t>Referrals </a:t>
            </a:r>
            <a:r>
              <a:rPr lang="en-US" b="1">
                <a:latin typeface="Calibri"/>
                <a:ea typeface="Calibri"/>
                <a:cs typeface="Times New Roman"/>
              </a:rPr>
              <a:t>– </a:t>
            </a:r>
            <a:r>
              <a:rPr lang="en-US" b="1">
                <a:latin typeface="+mn-lt"/>
                <a:cs typeface="Times New Roman"/>
              </a:rPr>
              <a:t>Other </a:t>
            </a:r>
            <a:r>
              <a:rPr lang="en-US" b="1">
                <a:latin typeface="+mn-lt"/>
              </a:rPr>
              <a:t>Permanent Housing </a:t>
            </a:r>
          </a:p>
        </p:txBody>
      </p:sp>
      <p:sp>
        <p:nvSpPr>
          <p:cNvPr id="3" name="Content Placeholder 2">
            <a:extLst>
              <a:ext uri="{FF2B5EF4-FFF2-40B4-BE49-F238E27FC236}">
                <a16:creationId xmlns:a16="http://schemas.microsoft.com/office/drawing/2014/main" id="{4D2FA0FB-BFC6-F909-37EA-675D25D505E6}"/>
              </a:ext>
            </a:extLst>
          </p:cNvPr>
          <p:cNvSpPr>
            <a:spLocks noGrp="1"/>
          </p:cNvSpPr>
          <p:nvPr>
            <p:ph sz="half" idx="1"/>
          </p:nvPr>
        </p:nvSpPr>
        <p:spPr>
          <a:xfrm>
            <a:off x="1188720" y="2120900"/>
            <a:ext cx="9891656" cy="3748193"/>
          </a:xfrm>
        </p:spPr>
        <p:txBody>
          <a:bodyPr vert="horz" lIns="0" tIns="45720" rIns="0" bIns="45720" rtlCol="0" anchor="t">
            <a:normAutofit/>
          </a:bodyPr>
          <a:lstStyle/>
          <a:p>
            <a:pPr marL="0" indent="0">
              <a:lnSpc>
                <a:spcPct val="120000"/>
              </a:lnSpc>
              <a:spcBef>
                <a:spcPts val="0"/>
              </a:spcBef>
              <a:spcAft>
                <a:spcPts val="0"/>
              </a:spcAft>
              <a:buNone/>
            </a:pPr>
            <a:r>
              <a:rPr lang="en-US" b="1"/>
              <a:t>Other Permanent Housing </a:t>
            </a:r>
            <a:r>
              <a:rPr lang="en-US"/>
              <a:t>is the opposite of PSH. These are apartments/rooms without supports in place. These properties are unlikely to have any supports in place. Individuals/families referred to these units can live independently. </a:t>
            </a:r>
            <a:endParaRPr lang="en-US">
              <a:ea typeface="Calibri"/>
              <a:cs typeface="Calibri"/>
            </a:endParaRP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endParaRPr lang="en-US" sz="2400">
              <a:ea typeface="Calibri"/>
              <a:cs typeface="Calibri"/>
            </a:endParaRPr>
          </a:p>
          <a:p>
            <a:endParaRPr lang="en-US"/>
          </a:p>
        </p:txBody>
      </p:sp>
      <p:sp>
        <p:nvSpPr>
          <p:cNvPr id="5" name="Slide Number Placeholder 4">
            <a:extLst>
              <a:ext uri="{FF2B5EF4-FFF2-40B4-BE49-F238E27FC236}">
                <a16:creationId xmlns:a16="http://schemas.microsoft.com/office/drawing/2014/main" id="{B13C689D-5BAB-B4AE-D3AE-03E10D5C7ADB}"/>
              </a:ext>
            </a:extLst>
          </p:cNvPr>
          <p:cNvSpPr>
            <a:spLocks noGrp="1"/>
          </p:cNvSpPr>
          <p:nvPr>
            <p:ph type="sldNum" sz="quarter" idx="12"/>
          </p:nvPr>
        </p:nvSpPr>
        <p:spPr/>
        <p:txBody>
          <a:bodyPr/>
          <a:lstStyle/>
          <a:p>
            <a:fld id="{3A98EE3D-8CD1-4C3F-BD1C-C98C9596463C}" type="slidenum">
              <a:rPr lang="en-US" smtClean="0"/>
              <a:t>31</a:t>
            </a:fld>
            <a:endParaRPr lang="en-US"/>
          </a:p>
        </p:txBody>
      </p:sp>
    </p:spTree>
    <p:extLst>
      <p:ext uri="{BB962C8B-B14F-4D97-AF65-F5344CB8AC3E}">
        <p14:creationId xmlns:p14="http://schemas.microsoft.com/office/powerpoint/2010/main" val="1676991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084997"/>
          </a:xfrm>
          <a:solidFill>
            <a:schemeClr val="accent1">
              <a:lumMod val="40000"/>
              <a:lumOff val="60000"/>
            </a:schemeClr>
          </a:solidFill>
        </p:spPr>
        <p:txBody>
          <a:bodyPr/>
          <a:lstStyle/>
          <a:p>
            <a:pPr algn="ctr"/>
            <a:r>
              <a:rPr lang="en-US" sz="4800" b="1">
                <a:effectLst/>
                <a:latin typeface="Calibri" panose="020F0502020204030204" pitchFamily="34" charset="0"/>
                <a:ea typeface="Calibri" panose="020F0502020204030204" pitchFamily="34" charset="0"/>
                <a:cs typeface="Times New Roman" panose="02020603050405020304" pitchFamily="18" charset="0"/>
              </a:rPr>
              <a:t>Housing Support Team</a:t>
            </a:r>
            <a:endParaRPr lang="en-US" b="1">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188720" y="2120900"/>
            <a:ext cx="9891656" cy="3748193"/>
          </a:xfrm>
        </p:spPr>
        <p:txBody>
          <a:bodyPr>
            <a:normAutofit fontScale="92500" lnSpcReduction="20000"/>
          </a:bodyPr>
          <a:lstStyle/>
          <a:p>
            <a:pPr marL="0" indent="0">
              <a:lnSpc>
                <a:spcPct val="120000"/>
              </a:lnSpc>
              <a:spcBef>
                <a:spcPts val="0"/>
              </a:spcBef>
              <a:spcAft>
                <a:spcPts val="0"/>
              </a:spcAft>
              <a:buNone/>
            </a:pPr>
            <a:r>
              <a:rPr lang="en-US" b="1"/>
              <a:t>The Housing Support Team</a:t>
            </a:r>
            <a:r>
              <a:rPr lang="en-US"/>
              <a:t> consists of a Property Engager and Housing Placement Liaison.</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a:t>The Property Engager will build, maintain and keep current inventory of low barrier housing units of all sizes and landlords agreeing to rent to clients of MCHC3 agencies. </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a:t>The Housing Placement Liaison (HP Liaison) will receive referrals from Agency Case Managers of clients who have gone through the Coordinated Assessment system and been approved for rental assistance or have the ability to self-pay. The referral will include a listing of the client’s needs and wants. The HP Liaison will review the Client Agreement with the client and obtain his/her signature. The Housing Support Team will identify available units appropriate for the client. If no such units are available in the inventory, the Property Engager must make best efforts to find additional units that match the client’s needs. </a:t>
            </a:r>
          </a:p>
          <a:p>
            <a:endParaRPr lang="en-US"/>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32</a:t>
            </a:fld>
            <a:endParaRPr lang="en-US"/>
          </a:p>
        </p:txBody>
      </p:sp>
    </p:spTree>
    <p:extLst>
      <p:ext uri="{BB962C8B-B14F-4D97-AF65-F5344CB8AC3E}">
        <p14:creationId xmlns:p14="http://schemas.microsoft.com/office/powerpoint/2010/main" val="3864947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BEAE-E28C-7A80-220E-9D3BBF48D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EA0AF-18E6-0DE3-B9AE-37E2761D2020}"/>
              </a:ext>
            </a:extLst>
          </p:cNvPr>
          <p:cNvSpPr>
            <a:spLocks noGrp="1"/>
          </p:cNvSpPr>
          <p:nvPr>
            <p:ph type="title"/>
          </p:nvPr>
        </p:nvSpPr>
        <p:spPr>
          <a:xfrm>
            <a:off x="1097280" y="286603"/>
            <a:ext cx="10058400" cy="1084997"/>
          </a:xfrm>
          <a:solidFill>
            <a:schemeClr val="accent1">
              <a:lumMod val="40000"/>
              <a:lumOff val="60000"/>
            </a:schemeClr>
          </a:solidFill>
        </p:spPr>
        <p:txBody>
          <a:bodyPr>
            <a:normAutofit/>
          </a:bodyPr>
          <a:lstStyle/>
          <a:p>
            <a:pPr algn="ctr"/>
            <a:r>
              <a:rPr lang="en-US" sz="3600" b="1">
                <a:effectLst/>
                <a:latin typeface="Calibri" panose="020F0502020204030204" pitchFamily="34" charset="0"/>
                <a:ea typeface="Calibri" panose="020F0502020204030204" pitchFamily="34" charset="0"/>
                <a:cs typeface="Times New Roman" panose="02020603050405020304" pitchFamily="18" charset="0"/>
              </a:rPr>
              <a:t>Connecting with the Coordinated Assessment Team</a:t>
            </a:r>
            <a:endParaRPr lang="en-US" sz="3600" b="1">
              <a:latin typeface="+mn-lt"/>
            </a:endParaRPr>
          </a:p>
        </p:txBody>
      </p:sp>
      <p:sp>
        <p:nvSpPr>
          <p:cNvPr id="3" name="Content Placeholder 2">
            <a:extLst>
              <a:ext uri="{FF2B5EF4-FFF2-40B4-BE49-F238E27FC236}">
                <a16:creationId xmlns:a16="http://schemas.microsoft.com/office/drawing/2014/main" id="{D9CDF88E-43D1-3B4B-9609-F3EB33B66E4A}"/>
              </a:ext>
            </a:extLst>
          </p:cNvPr>
          <p:cNvSpPr>
            <a:spLocks noGrp="1"/>
          </p:cNvSpPr>
          <p:nvPr>
            <p:ph sz="half" idx="1"/>
          </p:nvPr>
        </p:nvSpPr>
        <p:spPr>
          <a:xfrm>
            <a:off x="1188720" y="2120900"/>
            <a:ext cx="9891656" cy="3748193"/>
          </a:xfrm>
        </p:spPr>
        <p:txBody>
          <a:bodyPr>
            <a:normAutofit/>
          </a:bodyPr>
          <a:lstStyle/>
          <a:p>
            <a:pPr marL="0" indent="0">
              <a:lnSpc>
                <a:spcPct val="120000"/>
              </a:lnSpc>
              <a:spcBef>
                <a:spcPts val="0"/>
              </a:spcBef>
              <a:spcAft>
                <a:spcPts val="0"/>
              </a:spcAft>
              <a:buNone/>
            </a:pPr>
            <a:r>
              <a:rPr lang="en-US" b="1"/>
              <a:t>The Housing Support Team</a:t>
            </a:r>
            <a:r>
              <a:rPr lang="en-US"/>
              <a:t> or Agency Case Manager should include the Coordinated Assessment Team on correspondence for the referral to the HST. </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a:t>Agency Case Managers should confirm with the CA Team that Coordinated Assessment has been received and is still active for the client they need to refer. If not, they need to submit one that is true for today. If yes, submit the referral and copy the CA Team on the email</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a:t>If the HST receives a referral and is not sure the client has an active CA, they should reach out to the CA Team to confirm. </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endParaRPr lang="en-US"/>
          </a:p>
          <a:p>
            <a:pPr marL="0" indent="0">
              <a:lnSpc>
                <a:spcPct val="120000"/>
              </a:lnSpc>
              <a:spcBef>
                <a:spcPts val="0"/>
              </a:spcBef>
              <a:spcAft>
                <a:spcPts val="0"/>
              </a:spcAft>
              <a:buNone/>
            </a:pPr>
            <a:endParaRPr lang="en-US"/>
          </a:p>
          <a:p>
            <a:pPr marL="0" indent="0">
              <a:lnSpc>
                <a:spcPct val="120000"/>
              </a:lnSpc>
              <a:spcBef>
                <a:spcPts val="0"/>
              </a:spcBef>
              <a:spcAft>
                <a:spcPts val="0"/>
              </a:spcAft>
              <a:buNone/>
            </a:pPr>
            <a:endParaRPr lang="en-US"/>
          </a:p>
          <a:p>
            <a:endParaRPr lang="en-US"/>
          </a:p>
        </p:txBody>
      </p:sp>
      <p:sp>
        <p:nvSpPr>
          <p:cNvPr id="5" name="Slide Number Placeholder 4">
            <a:extLst>
              <a:ext uri="{FF2B5EF4-FFF2-40B4-BE49-F238E27FC236}">
                <a16:creationId xmlns:a16="http://schemas.microsoft.com/office/drawing/2014/main" id="{764D7F5A-7019-8DC0-F97B-06124F82CDFE}"/>
              </a:ext>
            </a:extLst>
          </p:cNvPr>
          <p:cNvSpPr>
            <a:spLocks noGrp="1"/>
          </p:cNvSpPr>
          <p:nvPr>
            <p:ph type="sldNum" sz="quarter" idx="12"/>
          </p:nvPr>
        </p:nvSpPr>
        <p:spPr/>
        <p:txBody>
          <a:bodyPr/>
          <a:lstStyle/>
          <a:p>
            <a:fld id="{3A98EE3D-8CD1-4C3F-BD1C-C98C9596463C}" type="slidenum">
              <a:rPr lang="en-US" smtClean="0"/>
              <a:t>33</a:t>
            </a:fld>
            <a:endParaRPr lang="en-US"/>
          </a:p>
        </p:txBody>
      </p:sp>
    </p:spTree>
    <p:extLst>
      <p:ext uri="{BB962C8B-B14F-4D97-AF65-F5344CB8AC3E}">
        <p14:creationId xmlns:p14="http://schemas.microsoft.com/office/powerpoint/2010/main" val="1662018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a:t>Completing Full Assessment in HMIS - Interim</a:t>
            </a:r>
            <a:endParaRPr/>
          </a:p>
        </p:txBody>
      </p:sp>
      <p:sp>
        <p:nvSpPr>
          <p:cNvPr id="212" name="Google Shape;21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a:t>Using EDA mode for your program, go to the Entry/Exit tab and click on Interim.</a:t>
            </a:r>
            <a:endParaRPr/>
          </a:p>
          <a:p>
            <a:pPr marL="228600" lvl="0" indent="-228600" algn="l" rtl="0">
              <a:lnSpc>
                <a:spcPct val="90000"/>
              </a:lnSpc>
              <a:spcBef>
                <a:spcPts val="1000"/>
              </a:spcBef>
              <a:spcAft>
                <a:spcPts val="0"/>
              </a:spcAft>
              <a:buClr>
                <a:schemeClr val="dk1"/>
              </a:buClr>
              <a:buSzPts val="1800"/>
              <a:buChar char="•"/>
            </a:pPr>
            <a:r>
              <a:rPr lang="en-US" sz="1800"/>
              <a:t>Click on Add Interim Review button.</a:t>
            </a:r>
            <a:endParaRPr/>
          </a:p>
          <a:p>
            <a:pPr marL="0" lvl="0" indent="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600"/>
              <a:buChar char="•"/>
            </a:pPr>
            <a:r>
              <a:rPr lang="en-US" sz="1600"/>
              <a:t>From drop down box for Review</a:t>
            </a:r>
            <a:endParaRPr/>
          </a:p>
          <a:p>
            <a:pPr marL="0" lvl="0" indent="0" algn="l" rtl="0">
              <a:lnSpc>
                <a:spcPct val="90000"/>
              </a:lnSpc>
              <a:spcBef>
                <a:spcPts val="1000"/>
              </a:spcBef>
              <a:spcAft>
                <a:spcPts val="0"/>
              </a:spcAft>
              <a:buClr>
                <a:schemeClr val="dk1"/>
              </a:buClr>
              <a:buSzPts val="1600"/>
              <a:buNone/>
            </a:pPr>
            <a:r>
              <a:rPr lang="en-US" sz="1600"/>
              <a:t>        Type, choose Coordinated</a:t>
            </a:r>
            <a:endParaRPr/>
          </a:p>
          <a:p>
            <a:pPr marL="0" lvl="0" indent="0" algn="l" rtl="0">
              <a:lnSpc>
                <a:spcPct val="90000"/>
              </a:lnSpc>
              <a:spcBef>
                <a:spcPts val="1000"/>
              </a:spcBef>
              <a:spcAft>
                <a:spcPts val="0"/>
              </a:spcAft>
              <a:buClr>
                <a:schemeClr val="dk1"/>
              </a:buClr>
              <a:buSzPts val="1600"/>
              <a:buNone/>
            </a:pPr>
            <a:r>
              <a:rPr lang="en-US" sz="1600"/>
              <a:t>        Assessment – Prioritization.</a:t>
            </a:r>
            <a:endParaRPr/>
          </a:p>
        </p:txBody>
      </p:sp>
      <p:sp>
        <p:nvSpPr>
          <p:cNvPr id="213" name="Google Shape;21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214" name="Google Shape;214;p17"/>
          <p:cNvPicPr preferRelativeResize="0"/>
          <p:nvPr/>
        </p:nvPicPr>
        <p:blipFill rotWithShape="1">
          <a:blip r:embed="rId3">
            <a:alphaModFix/>
          </a:blip>
          <a:srcRect l="16957" t="14854" r="22898" b="47464"/>
          <a:stretch/>
        </p:blipFill>
        <p:spPr>
          <a:xfrm>
            <a:off x="5257801" y="2362200"/>
            <a:ext cx="4750839" cy="2503170"/>
          </a:xfrm>
          <a:prstGeom prst="rect">
            <a:avLst/>
          </a:prstGeom>
          <a:noFill/>
          <a:ln>
            <a:noFill/>
          </a:ln>
        </p:spPr>
      </p:pic>
      <p:cxnSp>
        <p:nvCxnSpPr>
          <p:cNvPr id="215" name="Google Shape;215;p17"/>
          <p:cNvCxnSpPr/>
          <p:nvPr/>
        </p:nvCxnSpPr>
        <p:spPr>
          <a:xfrm>
            <a:off x="4800600" y="3124200"/>
            <a:ext cx="1981200" cy="762000"/>
          </a:xfrm>
          <a:prstGeom prst="straightConnector1">
            <a:avLst/>
          </a:prstGeom>
          <a:noFill/>
          <a:ln w="12700" cap="flat" cmpd="sng">
            <a:solidFill>
              <a:srgbClr val="FF0000"/>
            </a:solidFill>
            <a:prstDash val="solid"/>
            <a:miter lim="800000"/>
            <a:headEnd type="none" w="sm" len="sm"/>
            <a:tailEnd type="stealth"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Completing Assessment (cont.)</a:t>
            </a:r>
            <a:endParaRPr/>
          </a:p>
        </p:txBody>
      </p:sp>
      <p:sp>
        <p:nvSpPr>
          <p:cNvPr id="221" name="Google Shape;2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222" name="Google Shape;222;p18"/>
          <p:cNvPicPr preferRelativeResize="0">
            <a:picLocks noGrp="1"/>
          </p:cNvPicPr>
          <p:nvPr>
            <p:ph type="body" idx="1"/>
          </p:nvPr>
        </p:nvPicPr>
        <p:blipFill rotWithShape="1">
          <a:blip r:embed="rId3">
            <a:alphaModFix/>
          </a:blip>
          <a:srcRect l="6232" t="8152" r="725" b="43297"/>
          <a:stretch/>
        </p:blipFill>
        <p:spPr>
          <a:xfrm>
            <a:off x="4114800" y="2286000"/>
            <a:ext cx="6096000" cy="3294904"/>
          </a:xfrm>
          <a:prstGeom prst="rect">
            <a:avLst/>
          </a:prstGeom>
          <a:noFill/>
          <a:ln>
            <a:noFill/>
          </a:ln>
        </p:spPr>
      </p:pic>
      <p:sp>
        <p:nvSpPr>
          <p:cNvPr id="223" name="Google Shape;223;p18"/>
          <p:cNvSpPr txBox="1"/>
          <p:nvPr/>
        </p:nvSpPr>
        <p:spPr>
          <a:xfrm>
            <a:off x="676275" y="2286000"/>
            <a:ext cx="2476500" cy="43088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Click on Prioritization Assessment in the Select an Assessment section, above the assessment questions.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Answer all of the questions. If answers are already present on the screen, please double check for accuracy, and make corrections as needed. Remember that the homeless history questions must match what you put at Entry. At the bottom, click Save &amp; Exit.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8"/>
          <p:cNvSpPr txBox="1"/>
          <p:nvPr/>
        </p:nvSpPr>
        <p:spPr>
          <a:xfrm>
            <a:off x="1219199" y="1447800"/>
            <a:ext cx="86582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After updating the regular HUD Verification updates, continue on to complete the actual Coordinated Assessment.  Scroll back up to select the Prioritization Assessment.</a:t>
            </a:r>
            <a:endParaRPr/>
          </a:p>
        </p:txBody>
      </p:sp>
      <p:cxnSp>
        <p:nvCxnSpPr>
          <p:cNvPr id="225" name="Google Shape;225;p18"/>
          <p:cNvCxnSpPr/>
          <p:nvPr/>
        </p:nvCxnSpPr>
        <p:spPr>
          <a:xfrm>
            <a:off x="3048000" y="3176806"/>
            <a:ext cx="1371600" cy="1928594"/>
          </a:xfrm>
          <a:prstGeom prst="straightConnector1">
            <a:avLst/>
          </a:prstGeom>
          <a:noFill/>
          <a:ln w="28575" cap="flat" cmpd="sng">
            <a:solidFill>
              <a:srgbClr val="FF0000"/>
            </a:solidFill>
            <a:prstDash val="solid"/>
            <a:miter lim="800000"/>
            <a:headEnd type="none" w="sm" len="sm"/>
            <a:tailEnd type="stealth" w="med" len="med"/>
          </a:ln>
        </p:spPr>
      </p:cxnSp>
      <p:sp>
        <p:nvSpPr>
          <p:cNvPr id="226" name="Google Shape;226;p18"/>
          <p:cNvSpPr txBox="1"/>
          <p:nvPr/>
        </p:nvSpPr>
        <p:spPr>
          <a:xfrm>
            <a:off x="4210050" y="5987018"/>
            <a:ext cx="67677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Remember to attach the client’s homeless history to the Client Profile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Making Referral</a:t>
            </a:r>
            <a:endParaRPr/>
          </a:p>
        </p:txBody>
      </p:sp>
      <p:sp>
        <p:nvSpPr>
          <p:cNvPr id="232" name="Google Shape;2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233" name="Google Shape;233;p19"/>
          <p:cNvSpPr txBox="1"/>
          <p:nvPr/>
        </p:nvSpPr>
        <p:spPr>
          <a:xfrm>
            <a:off x="2209800" y="1542473"/>
            <a:ext cx="64008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Switch to the Service Transaction tab.  Click on Add Referral.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4" name="Google Shape;234;p19"/>
          <p:cNvPicPr preferRelativeResize="0"/>
          <p:nvPr/>
        </p:nvPicPr>
        <p:blipFill rotWithShape="1">
          <a:blip r:embed="rId3">
            <a:alphaModFix/>
          </a:blip>
          <a:srcRect l="23187" t="35508" r="5798" b="17753"/>
          <a:stretch/>
        </p:blipFill>
        <p:spPr>
          <a:xfrm>
            <a:off x="5029201" y="3557345"/>
            <a:ext cx="3895725" cy="2051050"/>
          </a:xfrm>
          <a:prstGeom prst="rect">
            <a:avLst/>
          </a:prstGeom>
          <a:noFill/>
          <a:ln>
            <a:noFill/>
          </a:ln>
        </p:spPr>
      </p:pic>
      <p:cxnSp>
        <p:nvCxnSpPr>
          <p:cNvPr id="235" name="Google Shape;235;p19"/>
          <p:cNvCxnSpPr/>
          <p:nvPr/>
        </p:nvCxnSpPr>
        <p:spPr>
          <a:xfrm>
            <a:off x="6019800" y="3048000"/>
            <a:ext cx="1600200" cy="1295400"/>
          </a:xfrm>
          <a:prstGeom prst="straightConnector1">
            <a:avLst/>
          </a:prstGeom>
          <a:noFill/>
          <a:ln w="28575" cap="flat" cmpd="sng">
            <a:solidFill>
              <a:srgbClr val="FF0000"/>
            </a:solidFill>
            <a:prstDash val="solid"/>
            <a:miter lim="800000"/>
            <a:headEnd type="none" w="sm" len="sm"/>
            <a:tailEnd type="stealth"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Making Referrals</a:t>
            </a:r>
            <a:endParaRPr/>
          </a:p>
        </p:txBody>
      </p:sp>
      <p:sp>
        <p:nvSpPr>
          <p:cNvPr id="241" name="Google Shape;241;p20"/>
          <p:cNvSpPr txBox="1"/>
          <p:nvPr/>
        </p:nvSpPr>
        <p:spPr>
          <a:xfrm>
            <a:off x="1676401" y="2057401"/>
            <a:ext cx="2819400" cy="1200329"/>
          </a:xfrm>
          <a:prstGeom prst="rect">
            <a:avLst/>
          </a:prstGeom>
          <a:noFill/>
          <a:ln w="9525" cap="flat" cmpd="sng">
            <a:solidFill>
              <a:srgbClr val="323F4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Click on who the Referral applies to by selecting the names.  Select ONLY the Head of Household!</a:t>
            </a:r>
            <a:endParaRPr/>
          </a:p>
        </p:txBody>
      </p:sp>
      <p:pic>
        <p:nvPicPr>
          <p:cNvPr id="242" name="Google Shape;242;p20"/>
          <p:cNvPicPr preferRelativeResize="0"/>
          <p:nvPr/>
        </p:nvPicPr>
        <p:blipFill rotWithShape="1">
          <a:blip r:embed="rId3">
            <a:alphaModFix/>
          </a:blip>
          <a:srcRect t="25558" r="2066" b="10134"/>
          <a:stretch/>
        </p:blipFill>
        <p:spPr>
          <a:xfrm>
            <a:off x="4793254" y="1600201"/>
            <a:ext cx="5657114" cy="3352801"/>
          </a:xfrm>
          <a:prstGeom prst="rect">
            <a:avLst/>
          </a:prstGeom>
          <a:noFill/>
          <a:ln w="9525" cap="flat" cmpd="sng">
            <a:solidFill>
              <a:srgbClr val="8296B0"/>
            </a:solidFill>
            <a:prstDash val="solid"/>
            <a:miter lim="800000"/>
            <a:headEnd type="none" w="sm" len="sm"/>
            <a:tailEnd type="none" w="sm" len="sm"/>
          </a:ln>
        </p:spPr>
      </p:pic>
      <p:cxnSp>
        <p:nvCxnSpPr>
          <p:cNvPr id="243" name="Google Shape;243;p20"/>
          <p:cNvCxnSpPr/>
          <p:nvPr/>
        </p:nvCxnSpPr>
        <p:spPr>
          <a:xfrm rot="10800000" flipH="1">
            <a:off x="3962400" y="2971800"/>
            <a:ext cx="1143000" cy="152400"/>
          </a:xfrm>
          <a:prstGeom prst="straightConnector1">
            <a:avLst/>
          </a:prstGeom>
          <a:noFill/>
          <a:ln w="9525" cap="flat" cmpd="sng">
            <a:solidFill>
              <a:srgbClr val="FF0000"/>
            </a:solidFill>
            <a:prstDash val="solid"/>
            <a:miter lim="800000"/>
            <a:headEnd type="none" w="sm" len="sm"/>
            <a:tailEnd type="stealth" w="med" len="med"/>
          </a:ln>
        </p:spPr>
      </p:cxnSp>
      <p:sp>
        <p:nvSpPr>
          <p:cNvPr id="244" name="Google Shape;2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Making Referral – Service Code Selection</a:t>
            </a:r>
            <a:br>
              <a:rPr lang="en-US" sz="2800"/>
            </a:br>
            <a:endParaRPr sz="2800"/>
          </a:p>
        </p:txBody>
      </p:sp>
      <p:sp>
        <p:nvSpPr>
          <p:cNvPr id="250" name="Google Shape;250;p21"/>
          <p:cNvSpPr txBox="1"/>
          <p:nvPr/>
        </p:nvSpPr>
        <p:spPr>
          <a:xfrm>
            <a:off x="2057400" y="1905001"/>
            <a:ext cx="1905000" cy="2585323"/>
          </a:xfrm>
          <a:prstGeom prst="rect">
            <a:avLst/>
          </a:prstGeom>
          <a:noFill/>
          <a:ln w="9525" cap="flat" cmpd="sng">
            <a:solidFill>
              <a:srgbClr val="ACB8C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From the Service Code Quicklist section, scroll down and choose Housing/Shelter.  Click on Housing/Shelter and then click on Add Terms.</a:t>
            </a:r>
            <a:endParaRPr/>
          </a:p>
        </p:txBody>
      </p:sp>
      <p:sp>
        <p:nvSpPr>
          <p:cNvPr id="251" name="Google Shape;2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252" name="Google Shape;252;p21"/>
          <p:cNvPicPr preferRelativeResize="0">
            <a:picLocks noGrp="1"/>
          </p:cNvPicPr>
          <p:nvPr>
            <p:ph type="body" idx="1"/>
          </p:nvPr>
        </p:nvPicPr>
        <p:blipFill rotWithShape="1">
          <a:blip r:embed="rId3">
            <a:alphaModFix/>
          </a:blip>
          <a:srcRect l="22463" t="30797" r="1593" b="12680"/>
          <a:stretch/>
        </p:blipFill>
        <p:spPr>
          <a:xfrm>
            <a:off x="4572001" y="1752601"/>
            <a:ext cx="5324679" cy="4373563"/>
          </a:xfrm>
          <a:prstGeom prst="rect">
            <a:avLst/>
          </a:prstGeom>
          <a:noFill/>
          <a:ln>
            <a:noFill/>
          </a:ln>
        </p:spPr>
      </p:pic>
      <p:cxnSp>
        <p:nvCxnSpPr>
          <p:cNvPr id="253" name="Google Shape;253;p21"/>
          <p:cNvCxnSpPr/>
          <p:nvPr/>
        </p:nvCxnSpPr>
        <p:spPr>
          <a:xfrm>
            <a:off x="3810000" y="3048001"/>
            <a:ext cx="914400" cy="149661"/>
          </a:xfrm>
          <a:prstGeom prst="straightConnector1">
            <a:avLst/>
          </a:prstGeom>
          <a:noFill/>
          <a:ln w="19050" cap="flat" cmpd="sng">
            <a:solidFill>
              <a:srgbClr val="FF0000"/>
            </a:solidFill>
            <a:prstDash val="solid"/>
            <a:miter lim="800000"/>
            <a:headEnd type="none" w="sm" len="sm"/>
            <a:tailEnd type="stealth" w="med" len="med"/>
          </a:ln>
        </p:spPr>
      </p:cxnSp>
      <p:cxnSp>
        <p:nvCxnSpPr>
          <p:cNvPr id="254" name="Google Shape;254;p21"/>
          <p:cNvCxnSpPr/>
          <p:nvPr/>
        </p:nvCxnSpPr>
        <p:spPr>
          <a:xfrm rot="10800000" flipH="1">
            <a:off x="3429000" y="3962401"/>
            <a:ext cx="1295400" cy="263960"/>
          </a:xfrm>
          <a:prstGeom prst="straightConnector1">
            <a:avLst/>
          </a:prstGeom>
          <a:noFill/>
          <a:ln w="19050" cap="flat" cmpd="sng">
            <a:solidFill>
              <a:srgbClr val="FF0000"/>
            </a:solidFill>
            <a:prstDash val="solid"/>
            <a:miter lim="800000"/>
            <a:headEnd type="none" w="sm" len="sm"/>
            <a:tailEnd type="stealth"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a:t>Making Referral – Select Provider</a:t>
            </a:r>
            <a:br>
              <a:rPr lang="en-US" sz="2800"/>
            </a:br>
            <a:endParaRPr sz="2800"/>
          </a:p>
        </p:txBody>
      </p:sp>
      <p:sp>
        <p:nvSpPr>
          <p:cNvPr id="260" name="Google Shape;260;p22"/>
          <p:cNvSpPr txBox="1"/>
          <p:nvPr/>
        </p:nvSpPr>
        <p:spPr>
          <a:xfrm>
            <a:off x="2057400" y="1905001"/>
            <a:ext cx="1905000" cy="2585323"/>
          </a:xfrm>
          <a:prstGeom prst="rect">
            <a:avLst/>
          </a:prstGeom>
          <a:noFill/>
          <a:ln w="9525" cap="flat" cmpd="sng">
            <a:solidFill>
              <a:srgbClr val="ACB8CA"/>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Scroll down to the Search Results.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Click on the Plus sign for MC Coordinated Assessment – Assessment &amp; Prioritization.</a:t>
            </a:r>
            <a:endParaRPr/>
          </a:p>
        </p:txBody>
      </p:sp>
      <p:sp>
        <p:nvSpPr>
          <p:cNvPr id="261" name="Google Shape;2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262" name="Google Shape;262;p22"/>
          <p:cNvPicPr preferRelativeResize="0">
            <a:picLocks noGrp="1"/>
          </p:cNvPicPr>
          <p:nvPr>
            <p:ph type="body" idx="1"/>
          </p:nvPr>
        </p:nvPicPr>
        <p:blipFill rotWithShape="1">
          <a:blip r:embed="rId3">
            <a:alphaModFix/>
          </a:blip>
          <a:srcRect l="21595" t="17391" r="-870" b="13042"/>
          <a:stretch/>
        </p:blipFill>
        <p:spPr>
          <a:xfrm>
            <a:off x="4572000" y="1066801"/>
            <a:ext cx="5638801" cy="5059363"/>
          </a:xfrm>
          <a:prstGeom prst="rect">
            <a:avLst/>
          </a:prstGeom>
          <a:noFill/>
          <a:ln>
            <a:noFill/>
          </a:ln>
        </p:spPr>
      </p:pic>
      <p:cxnSp>
        <p:nvCxnSpPr>
          <p:cNvPr id="263" name="Google Shape;263;p22"/>
          <p:cNvCxnSpPr/>
          <p:nvPr/>
        </p:nvCxnSpPr>
        <p:spPr>
          <a:xfrm rot="10800000" flipH="1">
            <a:off x="3581400" y="2133601"/>
            <a:ext cx="1143000" cy="1064061"/>
          </a:xfrm>
          <a:prstGeom prst="straightConnector1">
            <a:avLst/>
          </a:prstGeom>
          <a:noFill/>
          <a:ln w="19050" cap="flat" cmpd="sng">
            <a:solidFill>
              <a:srgbClr val="FF0000"/>
            </a:solidFill>
            <a:prstDash val="solid"/>
            <a:miter lim="800000"/>
            <a:headEnd type="none" w="sm" len="sm"/>
            <a:tailEnd type="stealth"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p:spPr>
        <p:txBody>
          <a:bodyPr anchor="b">
            <a:normAutofit/>
          </a:bodyPr>
          <a:lstStyle/>
          <a:p>
            <a:r>
              <a:rPr lang="en-US" b="1">
                <a:solidFill>
                  <a:srgbClr val="002060"/>
                </a:solidFill>
                <a:latin typeface="+mn-lt"/>
              </a:rPr>
              <a:t>What is 211?</a:t>
            </a:r>
          </a:p>
        </p:txBody>
      </p:sp>
      <p:sp>
        <p:nvSpPr>
          <p:cNvPr id="11" name="Slide Number Placeholder 10">
            <a:extLst>
              <a:ext uri="{FF2B5EF4-FFF2-40B4-BE49-F238E27FC236}">
                <a16:creationId xmlns:a16="http://schemas.microsoft.com/office/drawing/2014/main" id="{F7F09813-C07F-4D58-AC5A-6C8C54DEEDCE}"/>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3" name="Content Placeholder 2">
            <a:extLst>
              <a:ext uri="{FF2B5EF4-FFF2-40B4-BE49-F238E27FC236}">
                <a16:creationId xmlns:a16="http://schemas.microsoft.com/office/drawing/2014/main" id="{2D31D342-5BEB-4878-16A1-2D712B8A2398}"/>
              </a:ext>
            </a:extLst>
          </p:cNvPr>
          <p:cNvSpPr>
            <a:spLocks noGrp="1"/>
          </p:cNvSpPr>
          <p:nvPr>
            <p:ph idx="1"/>
          </p:nvPr>
        </p:nvSpPr>
        <p:spPr>
          <a:xfrm>
            <a:off x="1257300" y="3193390"/>
            <a:ext cx="5505450" cy="2826410"/>
          </a:xfrm>
        </p:spPr>
        <p:txBody>
          <a:bodyPr>
            <a:normAutofit/>
          </a:bodyPr>
          <a:lstStyle/>
          <a:p>
            <a:pPr marL="0" marR="0" lvl="0" indent="0">
              <a:lnSpc>
                <a:spcPct val="107000"/>
              </a:lnSpc>
              <a:spcBef>
                <a:spcPts val="0"/>
              </a:spcBef>
              <a:spcAft>
                <a:spcPts val="0"/>
              </a:spcAft>
              <a:buSzPts val="1000"/>
              <a:buNone/>
              <a:tabLst>
                <a:tab pos="457200" algn="l"/>
              </a:tabLst>
            </a:pPr>
            <a:r>
              <a:rPr lang="en-US" sz="1600" b="1">
                <a:effectLst/>
                <a:latin typeface="Calibri" panose="020F0502020204030204" pitchFamily="34" charset="0"/>
                <a:ea typeface="Calibri" panose="020F0502020204030204" pitchFamily="34" charset="0"/>
                <a:cs typeface="Times New Roman" panose="02020603050405020304" pitchFamily="18" charset="0"/>
              </a:rPr>
              <a:t>Services Provided: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Housing assistance resources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Food assistance programs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Mental health and substance abuse support</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Healthcare Resources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Employment and education services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Utility assistance</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Support for seniors and people with disabilities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Disaster response and recovery information</a:t>
            </a:r>
          </a:p>
          <a:p>
            <a:endParaRPr lang="en-US" sz="1600"/>
          </a:p>
        </p:txBody>
      </p:sp>
      <p:sp>
        <p:nvSpPr>
          <p:cNvPr id="6" name="TextBox 5">
            <a:extLst>
              <a:ext uri="{FF2B5EF4-FFF2-40B4-BE49-F238E27FC236}">
                <a16:creationId xmlns:a16="http://schemas.microsoft.com/office/drawing/2014/main" id="{952D4D1D-B6C0-48E1-2447-E16695623225}"/>
              </a:ext>
            </a:extLst>
          </p:cNvPr>
          <p:cNvSpPr txBox="1"/>
          <p:nvPr/>
        </p:nvSpPr>
        <p:spPr>
          <a:xfrm>
            <a:off x="1188720" y="2043952"/>
            <a:ext cx="10288905" cy="968278"/>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NJ211 is a statewide free and confidential </a:t>
            </a:r>
            <a:r>
              <a:rPr lang="en-US" sz="1800" u="sng">
                <a:effectLst/>
                <a:latin typeface="Calibri" panose="020F0502020204030204" pitchFamily="34" charset="0"/>
                <a:ea typeface="Calibri" panose="020F0502020204030204" pitchFamily="34" charset="0"/>
                <a:cs typeface="Times New Roman" panose="02020603050405020304" pitchFamily="18" charset="0"/>
              </a:rPr>
              <a:t>information and referral service </a:t>
            </a:r>
            <a:r>
              <a:rPr lang="en-US" sz="1800">
                <a:effectLst/>
                <a:latin typeface="Calibri" panose="020F0502020204030204" pitchFamily="34" charset="0"/>
                <a:ea typeface="Calibri" panose="020F0502020204030204" pitchFamily="34" charset="0"/>
                <a:cs typeface="Times New Roman" panose="02020603050405020304" pitchFamily="18" charset="0"/>
              </a:rPr>
              <a:t>that connects people with important community resources and assistance. It serves as a comprehensive helpline for individuals seeking health and human services information. Assistance is offered 24/7 hours a day 365 days in 150 languages. </a:t>
            </a:r>
          </a:p>
        </p:txBody>
      </p:sp>
      <p:sp>
        <p:nvSpPr>
          <p:cNvPr id="7" name="Content Placeholder 2">
            <a:extLst>
              <a:ext uri="{FF2B5EF4-FFF2-40B4-BE49-F238E27FC236}">
                <a16:creationId xmlns:a16="http://schemas.microsoft.com/office/drawing/2014/main" id="{3587F7D4-5A5E-03C3-20BD-65591565AAAA}"/>
              </a:ext>
            </a:extLst>
          </p:cNvPr>
          <p:cNvSpPr txBox="1">
            <a:spLocks/>
          </p:cNvSpPr>
          <p:nvPr/>
        </p:nvSpPr>
        <p:spPr>
          <a:xfrm>
            <a:off x="7052911" y="3193390"/>
            <a:ext cx="4881913" cy="1927251"/>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nSpc>
                <a:spcPct val="107000"/>
              </a:lnSpc>
              <a:spcBef>
                <a:spcPts val="0"/>
              </a:spcBef>
              <a:spcAft>
                <a:spcPts val="0"/>
              </a:spcAft>
              <a:buSzPts val="1000"/>
              <a:buNone/>
              <a:tabLst>
                <a:tab pos="457200" algn="l"/>
              </a:tabLst>
            </a:pPr>
            <a:r>
              <a:rPr lang="en-US" sz="1600" b="1">
                <a:effectLst/>
                <a:latin typeface="Calibri" panose="020F0502020204030204" pitchFamily="34" charset="0"/>
                <a:ea typeface="Calibri" panose="020F0502020204030204" pitchFamily="34" charset="0"/>
                <a:cs typeface="Times New Roman" panose="02020603050405020304" pitchFamily="18" charset="0"/>
              </a:rPr>
              <a:t>Accessing 211: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Dial 2-1-1 or call 1-877-652-1148</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Text the zip code to 898-211</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Live chat </a:t>
            </a:r>
            <a:r>
              <a:rPr lang="en-US" sz="1600">
                <a:latin typeface="Calibri" panose="020F0502020204030204" pitchFamily="34" charset="0"/>
                <a:ea typeface="Calibri" panose="020F0502020204030204" pitchFamily="34" charset="0"/>
                <a:cs typeface="Times New Roman" panose="02020603050405020304" pitchFamily="18" charset="0"/>
              </a:rPr>
              <a:t>and S</a:t>
            </a:r>
            <a:r>
              <a:rPr lang="en-US" sz="1600">
                <a:effectLst/>
                <a:latin typeface="Calibri" panose="020F0502020204030204" pitchFamily="34" charset="0"/>
                <a:ea typeface="Calibri" panose="020F0502020204030204" pitchFamily="34" charset="0"/>
                <a:cs typeface="Times New Roman" panose="02020603050405020304" pitchFamily="18" charset="0"/>
              </a:rPr>
              <a:t>earch the Database at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www.nj211.org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Email at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info@nj211.org</a:t>
            </a:r>
            <a:r>
              <a:rPr lang="en-US" sz="1600">
                <a:effectLst/>
                <a:latin typeface="Calibri" panose="020F0502020204030204" pitchFamily="34" charset="0"/>
                <a:ea typeface="Calibri" panose="020F0502020204030204" pitchFamily="34" charset="0"/>
                <a:cs typeface="Times New Roman" panose="02020603050405020304" pitchFamily="18" charset="0"/>
              </a:rPr>
              <a:t>,</a:t>
            </a:r>
          </a:p>
          <a:p>
            <a:endParaRPr lang="en-US"/>
          </a:p>
        </p:txBody>
      </p:sp>
    </p:spTree>
    <p:extLst>
      <p:ext uri="{BB962C8B-B14F-4D97-AF65-F5344CB8AC3E}">
        <p14:creationId xmlns:p14="http://schemas.microsoft.com/office/powerpoint/2010/main" val="1451757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Making Referrals – Notification of CA Team</a:t>
            </a:r>
            <a:endParaRPr/>
          </a:p>
        </p:txBody>
      </p:sp>
      <p:sp>
        <p:nvSpPr>
          <p:cNvPr id="269" name="Google Shape;269;p23"/>
          <p:cNvSpPr txBox="1"/>
          <p:nvPr/>
        </p:nvSpPr>
        <p:spPr>
          <a:xfrm>
            <a:off x="2133601" y="1828801"/>
            <a:ext cx="2514599" cy="332398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Referral provider you selected will appear in Selected Providers box.</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Check the box to notify the Provider to whom you are making the referral (Coordinated Assessment).</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Do not touch any of the dates or other items on this screen.</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Scroll all the way down.</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Click Save ALL at the bottom.</a:t>
            </a:r>
            <a:endParaRPr/>
          </a:p>
        </p:txBody>
      </p:sp>
      <p:sp>
        <p:nvSpPr>
          <p:cNvPr id="270" name="Google Shape;27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271" name="Google Shape;271;p23"/>
          <p:cNvPicPr preferRelativeResize="0"/>
          <p:nvPr/>
        </p:nvPicPr>
        <p:blipFill rotWithShape="1">
          <a:blip r:embed="rId3">
            <a:alphaModFix/>
          </a:blip>
          <a:srcRect l="19274" t="13587" r="12355" b="9869"/>
          <a:stretch/>
        </p:blipFill>
        <p:spPr>
          <a:xfrm>
            <a:off x="5181600" y="1679893"/>
            <a:ext cx="4876800" cy="4240617"/>
          </a:xfrm>
          <a:prstGeom prst="rect">
            <a:avLst/>
          </a:prstGeom>
          <a:noFill/>
          <a:ln>
            <a:noFill/>
          </a:ln>
        </p:spPr>
      </p:pic>
      <p:cxnSp>
        <p:nvCxnSpPr>
          <p:cNvPr id="272" name="Google Shape;272;p23"/>
          <p:cNvCxnSpPr/>
          <p:nvPr/>
        </p:nvCxnSpPr>
        <p:spPr>
          <a:xfrm>
            <a:off x="4419600" y="2209800"/>
            <a:ext cx="838200" cy="152400"/>
          </a:xfrm>
          <a:prstGeom prst="straightConnector1">
            <a:avLst/>
          </a:prstGeom>
          <a:noFill/>
          <a:ln w="9525" cap="flat" cmpd="sng">
            <a:solidFill>
              <a:srgbClr val="FF0000"/>
            </a:solidFill>
            <a:prstDash val="solid"/>
            <a:miter lim="800000"/>
            <a:headEnd type="none" w="sm" len="sm"/>
            <a:tailEnd type="stealth" w="med" len="med"/>
          </a:ln>
        </p:spPr>
      </p:cxnSp>
      <p:cxnSp>
        <p:nvCxnSpPr>
          <p:cNvPr id="273" name="Google Shape;273;p23"/>
          <p:cNvCxnSpPr/>
          <p:nvPr/>
        </p:nvCxnSpPr>
        <p:spPr>
          <a:xfrm>
            <a:off x="4191000" y="3581400"/>
            <a:ext cx="2438400" cy="685800"/>
          </a:xfrm>
          <a:prstGeom prst="straightConnector1">
            <a:avLst/>
          </a:prstGeom>
          <a:noFill/>
          <a:ln w="19050" cap="flat" cmpd="sng">
            <a:solidFill>
              <a:srgbClr val="FF0000"/>
            </a:solidFill>
            <a:prstDash val="solid"/>
            <a:miter lim="800000"/>
            <a:headEnd type="none" w="sm" len="sm"/>
            <a:tailEnd type="stealth"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79" y="286603"/>
            <a:ext cx="10978763" cy="1450757"/>
          </a:xfrm>
          <a:solidFill>
            <a:schemeClr val="accent1">
              <a:lumMod val="40000"/>
              <a:lumOff val="60000"/>
            </a:schemeClr>
          </a:solidFill>
        </p:spPr>
        <p:txBody>
          <a:bodyPr/>
          <a:lstStyle/>
          <a:p>
            <a:r>
              <a:rPr lang="en-US" b="1">
                <a:latin typeface="+mn-lt"/>
              </a:rPr>
              <a:t>Homeless Information System (HMIS)</a:t>
            </a: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188720" y="2120900"/>
            <a:ext cx="2717358" cy="3748193"/>
          </a:xfrm>
        </p:spPr>
        <p:txBody>
          <a:bodyPr>
            <a:normAutofit/>
          </a:bodyPr>
          <a:lstStyle/>
          <a:p>
            <a:pPr marL="0" marR="0" lvl="0" indent="0">
              <a:lnSpc>
                <a:spcPct val="107000"/>
              </a:lnSpc>
              <a:spcBef>
                <a:spcPts val="0"/>
              </a:spcBef>
              <a:spcAft>
                <a:spcPts val="0"/>
              </a:spcAft>
              <a:buNone/>
            </a:pPr>
            <a:r>
              <a:rPr lang="en-US" sz="2400" b="1">
                <a:latin typeface="Calibri" panose="020F0502020204030204" pitchFamily="34" charset="0"/>
                <a:ea typeface="Calibri" panose="020F0502020204030204" pitchFamily="34" charset="0"/>
                <a:cs typeface="Times New Roman" panose="02020603050405020304" pitchFamily="18" charset="0"/>
              </a:rPr>
              <a:t>Middlesex County uses </a:t>
            </a:r>
            <a:r>
              <a:rPr lang="en-US" sz="2400" b="1" err="1">
                <a:latin typeface="Calibri" panose="020F0502020204030204" pitchFamily="34" charset="0"/>
                <a:ea typeface="Calibri" panose="020F0502020204030204" pitchFamily="34" charset="0"/>
                <a:cs typeface="Times New Roman" panose="02020603050405020304" pitchFamily="18" charset="0"/>
              </a:rPr>
              <a:t>Wellsky’s</a:t>
            </a:r>
            <a:r>
              <a:rPr lang="en-US" sz="2400" b="1">
                <a:latin typeface="Calibri" panose="020F0502020204030204" pitchFamily="34" charset="0"/>
                <a:ea typeface="Calibri" panose="020F0502020204030204" pitchFamily="34" charset="0"/>
                <a:cs typeface="Times New Roman" panose="02020603050405020304" pitchFamily="18" charset="0"/>
              </a:rPr>
              <a:t>  software  platform,  and we use our system for all the following features. </a:t>
            </a:r>
            <a:endParaRPr lang="en-US" sz="2400" b="1"/>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41</a:t>
            </a:fld>
            <a:endParaRPr lang="en-US"/>
          </a:p>
        </p:txBody>
      </p:sp>
      <p:pic>
        <p:nvPicPr>
          <p:cNvPr id="6" name="Picture 5">
            <a:extLst>
              <a:ext uri="{FF2B5EF4-FFF2-40B4-BE49-F238E27FC236}">
                <a16:creationId xmlns:a16="http://schemas.microsoft.com/office/drawing/2014/main" id="{57709765-7A9A-76BB-0380-2D3D25CE01D3}"/>
              </a:ext>
            </a:extLst>
          </p:cNvPr>
          <p:cNvPicPr>
            <a:picLocks noChangeAspect="1"/>
          </p:cNvPicPr>
          <p:nvPr/>
        </p:nvPicPr>
        <p:blipFill rotWithShape="1">
          <a:blip r:embed="rId3"/>
          <a:srcRect l="22314" t="18275" r="22822" b="27069"/>
          <a:stretch/>
        </p:blipFill>
        <p:spPr>
          <a:xfrm>
            <a:off x="4527966" y="2120899"/>
            <a:ext cx="6690547" cy="3749040"/>
          </a:xfrm>
          <a:prstGeom prst="rect">
            <a:avLst/>
          </a:prstGeom>
        </p:spPr>
      </p:pic>
    </p:spTree>
    <p:extLst>
      <p:ext uri="{BB962C8B-B14F-4D97-AF65-F5344CB8AC3E}">
        <p14:creationId xmlns:p14="http://schemas.microsoft.com/office/powerpoint/2010/main" val="2118021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43FF6-200E-65E8-5590-6855C70F4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CE05F-446D-A1EC-8878-86900DA0B5B6}"/>
              </a:ext>
            </a:extLst>
          </p:cNvPr>
          <p:cNvSpPr>
            <a:spLocks noGrp="1"/>
          </p:cNvSpPr>
          <p:nvPr>
            <p:ph type="title"/>
          </p:nvPr>
        </p:nvSpPr>
        <p:spPr>
          <a:xfrm>
            <a:off x="1097280" y="286603"/>
            <a:ext cx="10058400" cy="1084997"/>
          </a:xfrm>
          <a:solidFill>
            <a:schemeClr val="accent1">
              <a:lumMod val="40000"/>
              <a:lumOff val="60000"/>
            </a:schemeClr>
          </a:solidFill>
        </p:spPr>
        <p:txBody>
          <a:bodyPr/>
          <a:lstStyle/>
          <a:p>
            <a:pPr algn="ctr"/>
            <a:r>
              <a:rPr lang="en-US" sz="4800" b="1">
                <a:effectLst/>
                <a:latin typeface="Calibri"/>
                <a:ea typeface="Calibri"/>
                <a:cs typeface="Times New Roman"/>
              </a:rPr>
              <a:t>Referrals - </a:t>
            </a:r>
            <a:r>
              <a:rPr lang="en-US" b="1">
                <a:latin typeface="+mn-lt"/>
              </a:rPr>
              <a:t>TRA </a:t>
            </a:r>
          </a:p>
        </p:txBody>
      </p:sp>
      <p:sp>
        <p:nvSpPr>
          <p:cNvPr id="3" name="Content Placeholder 2">
            <a:extLst>
              <a:ext uri="{FF2B5EF4-FFF2-40B4-BE49-F238E27FC236}">
                <a16:creationId xmlns:a16="http://schemas.microsoft.com/office/drawing/2014/main" id="{99B9604E-1AD9-ADBA-B1F0-AE6D7EB5C6C2}"/>
              </a:ext>
            </a:extLst>
          </p:cNvPr>
          <p:cNvSpPr>
            <a:spLocks noGrp="1"/>
          </p:cNvSpPr>
          <p:nvPr>
            <p:ph sz="half" idx="1"/>
          </p:nvPr>
        </p:nvSpPr>
        <p:spPr>
          <a:xfrm>
            <a:off x="1188720" y="2120900"/>
            <a:ext cx="9891656" cy="3748193"/>
          </a:xfrm>
        </p:spPr>
        <p:txBody>
          <a:bodyPr vert="horz" lIns="0" tIns="45720" rIns="0" bIns="45720" rtlCol="0" anchor="t">
            <a:normAutofit/>
          </a:bodyPr>
          <a:lstStyle/>
          <a:p>
            <a:pPr marL="0" indent="0">
              <a:lnSpc>
                <a:spcPct val="120000"/>
              </a:lnSpc>
              <a:spcBef>
                <a:spcPts val="0"/>
              </a:spcBef>
              <a:spcAft>
                <a:spcPts val="0"/>
              </a:spcAft>
              <a:buNone/>
            </a:pPr>
            <a:r>
              <a:rPr lang="en-US" b="1"/>
              <a:t>Temporary Rental Assistance (TRA) </a:t>
            </a:r>
            <a:r>
              <a:rPr lang="en-US"/>
              <a:t>is a short-term financial assistance program provided by the Middlesex County Board of Social Services (MCBOSS). These individuals/families need to apply for assistance through MCBOSS. They are usually already receiving GA or TANF and would NOT be eligible for RRH. This also includes those who are receiving EA placement</a:t>
            </a:r>
            <a:endParaRPr lang="en-US">
              <a:ea typeface="Calibri"/>
              <a:cs typeface="Calibri"/>
            </a:endParaRP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t>Types of Financial Assistance include:</a:t>
            </a:r>
          </a:p>
          <a:p>
            <a:pPr>
              <a:lnSpc>
                <a:spcPct val="120000"/>
              </a:lnSpc>
              <a:spcBef>
                <a:spcPts val="0"/>
              </a:spcBef>
              <a:spcAft>
                <a:spcPts val="0"/>
              </a:spcAft>
              <a:buFont typeface="Wingdings" panose="05000000000000000000" pitchFamily="2" charset="2"/>
              <a:buChar char="§"/>
            </a:pPr>
            <a:r>
              <a:rPr lang="en-US" sz="2400"/>
              <a:t>Short Term Rental Assistance</a:t>
            </a:r>
          </a:p>
          <a:p>
            <a:pPr>
              <a:lnSpc>
                <a:spcPct val="120000"/>
              </a:lnSpc>
              <a:spcBef>
                <a:spcPts val="0"/>
              </a:spcBef>
              <a:spcAft>
                <a:spcPts val="0"/>
              </a:spcAft>
              <a:buFont typeface="Wingdings" panose="05000000000000000000" pitchFamily="2" charset="2"/>
              <a:buChar char="§"/>
            </a:pPr>
            <a:r>
              <a:rPr lang="en-US" sz="2400"/>
              <a:t>Security Deposits</a:t>
            </a:r>
          </a:p>
          <a:p>
            <a:pPr>
              <a:lnSpc>
                <a:spcPct val="120000"/>
              </a:lnSpc>
              <a:spcBef>
                <a:spcPts val="0"/>
              </a:spcBef>
              <a:spcAft>
                <a:spcPts val="0"/>
              </a:spcAft>
              <a:buFont typeface="Wingdings" panose="05000000000000000000" pitchFamily="2" charset="2"/>
              <a:buChar char="§"/>
            </a:pPr>
            <a:r>
              <a:rPr lang="en-US" sz="2400"/>
              <a:t>1</a:t>
            </a:r>
            <a:r>
              <a:rPr lang="en-US" sz="2400" baseline="30000"/>
              <a:t>st</a:t>
            </a:r>
            <a:r>
              <a:rPr lang="en-US" sz="2400"/>
              <a:t> Month’s Rent</a:t>
            </a:r>
          </a:p>
          <a:p>
            <a:endParaRPr lang="en-US"/>
          </a:p>
        </p:txBody>
      </p:sp>
      <p:sp>
        <p:nvSpPr>
          <p:cNvPr id="5" name="Slide Number Placeholder 4">
            <a:extLst>
              <a:ext uri="{FF2B5EF4-FFF2-40B4-BE49-F238E27FC236}">
                <a16:creationId xmlns:a16="http://schemas.microsoft.com/office/drawing/2014/main" id="{EBB79550-DD5D-E50D-A577-5EC69CCABAD7}"/>
              </a:ext>
            </a:extLst>
          </p:cNvPr>
          <p:cNvSpPr>
            <a:spLocks noGrp="1"/>
          </p:cNvSpPr>
          <p:nvPr>
            <p:ph type="sldNum" sz="quarter" idx="12"/>
          </p:nvPr>
        </p:nvSpPr>
        <p:spPr/>
        <p:txBody>
          <a:bodyPr/>
          <a:lstStyle/>
          <a:p>
            <a:fld id="{3A98EE3D-8CD1-4C3F-BD1C-C98C9596463C}" type="slidenum">
              <a:rPr lang="en-US" smtClean="0"/>
              <a:t>42</a:t>
            </a:fld>
            <a:endParaRPr lang="en-US"/>
          </a:p>
        </p:txBody>
      </p:sp>
      <p:pic>
        <p:nvPicPr>
          <p:cNvPr id="4" name="Picture 3">
            <a:extLst>
              <a:ext uri="{FF2B5EF4-FFF2-40B4-BE49-F238E27FC236}">
                <a16:creationId xmlns:a16="http://schemas.microsoft.com/office/drawing/2014/main" id="{25696DCE-8989-5977-81F1-98E99C48835C}"/>
              </a:ext>
            </a:extLst>
          </p:cNvPr>
          <p:cNvPicPr>
            <a:picLocks noChangeAspect="1"/>
          </p:cNvPicPr>
          <p:nvPr/>
        </p:nvPicPr>
        <p:blipFill>
          <a:blip r:embed="rId3"/>
          <a:stretch>
            <a:fillRect/>
          </a:stretch>
        </p:blipFill>
        <p:spPr>
          <a:xfrm>
            <a:off x="381000" y="214313"/>
            <a:ext cx="11430000" cy="6429375"/>
          </a:xfrm>
          <a:prstGeom prst="rect">
            <a:avLst/>
          </a:prstGeom>
        </p:spPr>
      </p:pic>
    </p:spTree>
    <p:extLst>
      <p:ext uri="{BB962C8B-B14F-4D97-AF65-F5344CB8AC3E}">
        <p14:creationId xmlns:p14="http://schemas.microsoft.com/office/powerpoint/2010/main" val="1335280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017A-E7C7-F64B-A2D4-37E4C7C5D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4FCD4-E54C-FA3D-C5FF-FCCAB02A04F3}"/>
              </a:ext>
            </a:extLst>
          </p:cNvPr>
          <p:cNvSpPr>
            <a:spLocks noGrp="1"/>
          </p:cNvSpPr>
          <p:nvPr>
            <p:ph type="title"/>
          </p:nvPr>
        </p:nvSpPr>
        <p:spPr>
          <a:xfrm>
            <a:off x="1097280" y="286603"/>
            <a:ext cx="10058400" cy="1084997"/>
          </a:xfrm>
          <a:solidFill>
            <a:schemeClr val="accent1">
              <a:lumMod val="40000"/>
              <a:lumOff val="60000"/>
            </a:schemeClr>
          </a:solidFill>
        </p:spPr>
        <p:txBody>
          <a:bodyPr>
            <a:normAutofit/>
          </a:bodyPr>
          <a:lstStyle/>
          <a:p>
            <a:pPr algn="ctr"/>
            <a:r>
              <a:rPr lang="en-US" b="1">
                <a:latin typeface="Calibri"/>
                <a:ea typeface="Calibri"/>
                <a:cs typeface="Times New Roman"/>
              </a:rPr>
              <a:t>By-Name-List (BNL)</a:t>
            </a:r>
            <a:endParaRPr lang="en-US"/>
          </a:p>
        </p:txBody>
      </p:sp>
      <p:sp>
        <p:nvSpPr>
          <p:cNvPr id="3" name="Content Placeholder 2">
            <a:extLst>
              <a:ext uri="{FF2B5EF4-FFF2-40B4-BE49-F238E27FC236}">
                <a16:creationId xmlns:a16="http://schemas.microsoft.com/office/drawing/2014/main" id="{D938086F-3E1F-96C5-7095-88470FAEE158}"/>
              </a:ext>
            </a:extLst>
          </p:cNvPr>
          <p:cNvSpPr>
            <a:spLocks noGrp="1"/>
          </p:cNvSpPr>
          <p:nvPr>
            <p:ph sz="half" idx="1"/>
          </p:nvPr>
        </p:nvSpPr>
        <p:spPr>
          <a:xfrm>
            <a:off x="1188720" y="2120900"/>
            <a:ext cx="9891656" cy="3748193"/>
          </a:xfrm>
        </p:spPr>
        <p:txBody>
          <a:bodyPr vert="horz" lIns="0" tIns="45720" rIns="0" bIns="45720" rtlCol="0" anchor="t">
            <a:normAutofit/>
          </a:bodyPr>
          <a:lstStyle/>
          <a:p>
            <a:pPr>
              <a:lnSpc>
                <a:spcPct val="120000"/>
              </a:lnSpc>
              <a:spcBef>
                <a:spcPts val="0"/>
              </a:spcBef>
              <a:spcAft>
                <a:spcPts val="0"/>
              </a:spcAft>
              <a:buChar char="-"/>
            </a:pPr>
            <a:r>
              <a:rPr lang="en-US" b="1">
                <a:ea typeface="Calibri"/>
                <a:cs typeface="Calibri"/>
              </a:rPr>
              <a:t>A comprehensive, continuously updated list of every person experiencing HUD Homelessness in a community.</a:t>
            </a:r>
            <a:endParaRPr lang="en-US" b="1"/>
          </a:p>
          <a:p>
            <a:pPr>
              <a:lnSpc>
                <a:spcPct val="120000"/>
              </a:lnSpc>
              <a:spcBef>
                <a:spcPts val="0"/>
              </a:spcBef>
              <a:spcAft>
                <a:spcPts val="0"/>
              </a:spcAft>
              <a:buChar char="-"/>
            </a:pPr>
            <a:r>
              <a:rPr lang="en-US" b="1"/>
              <a:t>Everyone who has an appropriate and acceptable CA is added to the By-Name-List. Can also be called a Prioritization List. </a:t>
            </a:r>
            <a:endParaRPr lang="en-US">
              <a:ea typeface="Calibri" panose="020F0502020204030204"/>
              <a:cs typeface="Calibri" panose="020F0502020204030204"/>
            </a:endParaRPr>
          </a:p>
          <a:p>
            <a:pPr>
              <a:lnSpc>
                <a:spcPct val="120000"/>
              </a:lnSpc>
              <a:spcBef>
                <a:spcPts val="0"/>
              </a:spcBef>
              <a:spcAft>
                <a:spcPts val="0"/>
              </a:spcAft>
              <a:buChar char="-"/>
            </a:pPr>
            <a:r>
              <a:rPr lang="en-US" b="1">
                <a:ea typeface="Calibri"/>
                <a:cs typeface="Calibri"/>
              </a:rPr>
              <a:t>Look at it as a waiting list. All of these individuals/families are awaiting a referral to an available housing resource/opportunity.</a:t>
            </a:r>
          </a:p>
          <a:p>
            <a:pPr>
              <a:lnSpc>
                <a:spcPct val="120000"/>
              </a:lnSpc>
              <a:spcBef>
                <a:spcPts val="0"/>
              </a:spcBef>
              <a:spcAft>
                <a:spcPts val="0"/>
              </a:spcAft>
              <a:buChar char="-"/>
            </a:pPr>
            <a:r>
              <a:rPr lang="en-US" b="1">
                <a:ea typeface="Calibri"/>
                <a:cs typeface="Calibri"/>
              </a:rPr>
              <a:t>This helps us to refer appropriately based on the criteria of each resource/opportunity. </a:t>
            </a:r>
          </a:p>
          <a:p>
            <a:pPr>
              <a:lnSpc>
                <a:spcPct val="120000"/>
              </a:lnSpc>
              <a:spcBef>
                <a:spcPts val="0"/>
              </a:spcBef>
              <a:spcAft>
                <a:spcPts val="0"/>
              </a:spcAft>
              <a:buChar char="-"/>
            </a:pPr>
            <a:endParaRPr lang="en-US" b="1">
              <a:ea typeface="Calibri"/>
              <a:cs typeface="Calibri"/>
            </a:endParaRPr>
          </a:p>
          <a:p>
            <a:pPr>
              <a:lnSpc>
                <a:spcPct val="120000"/>
              </a:lnSpc>
              <a:spcBef>
                <a:spcPts val="0"/>
              </a:spcBef>
              <a:spcAft>
                <a:spcPts val="0"/>
              </a:spcAft>
              <a:buChar char="-"/>
            </a:pPr>
            <a:endParaRPr lang="en-US" b="1">
              <a:ea typeface="Calibri"/>
              <a:cs typeface="Calibri"/>
            </a:endParaRPr>
          </a:p>
          <a:p>
            <a:pPr>
              <a:lnSpc>
                <a:spcPct val="120000"/>
              </a:lnSpc>
              <a:spcBef>
                <a:spcPts val="0"/>
              </a:spcBef>
              <a:spcAft>
                <a:spcPts val="0"/>
              </a:spcAft>
              <a:buChar char="-"/>
            </a:pPr>
            <a:endParaRPr lang="en-US" b="1">
              <a:ea typeface="Calibri"/>
              <a:cs typeface="Calibri"/>
            </a:endParaRPr>
          </a:p>
          <a:p>
            <a:pPr marL="0" indent="0">
              <a:lnSpc>
                <a:spcPct val="120000"/>
              </a:lnSpc>
              <a:spcBef>
                <a:spcPts val="0"/>
              </a:spcBef>
              <a:spcAft>
                <a:spcPts val="0"/>
              </a:spcAft>
              <a:buNone/>
            </a:pPr>
            <a:endParaRPr lang="en-US" b="1">
              <a:ea typeface="Calibri"/>
              <a:cs typeface="Calibri"/>
            </a:endParaRPr>
          </a:p>
          <a:p>
            <a:pPr>
              <a:lnSpc>
                <a:spcPct val="120000"/>
              </a:lnSpc>
              <a:spcBef>
                <a:spcPts val="0"/>
              </a:spcBef>
              <a:spcAft>
                <a:spcPts val="0"/>
              </a:spcAft>
              <a:buChar char="-"/>
            </a:pPr>
            <a:endParaRPr lang="en-US" b="1">
              <a:ea typeface="Calibri"/>
              <a:cs typeface="Calibri"/>
            </a:endParaRPr>
          </a:p>
          <a:p>
            <a:pPr>
              <a:lnSpc>
                <a:spcPct val="120000"/>
              </a:lnSpc>
              <a:spcBef>
                <a:spcPts val="0"/>
              </a:spcBef>
              <a:spcAft>
                <a:spcPts val="0"/>
              </a:spcAft>
              <a:buChar char="-"/>
            </a:pPr>
            <a:endParaRPr lang="en-US" b="1">
              <a:ea typeface="Calibri"/>
              <a:cs typeface="Calibri"/>
            </a:endParaRPr>
          </a:p>
          <a:p>
            <a:pPr marL="0" indent="0">
              <a:lnSpc>
                <a:spcPct val="120000"/>
              </a:lnSpc>
              <a:spcBef>
                <a:spcPts val="0"/>
              </a:spcBef>
              <a:spcAft>
                <a:spcPts val="0"/>
              </a:spcAft>
              <a:buNone/>
            </a:pPr>
            <a:endParaRPr lang="en-US">
              <a:ea typeface="Calibri" panose="020F0502020204030204"/>
              <a:cs typeface="Calibri" panose="020F0502020204030204"/>
            </a:endParaRPr>
          </a:p>
          <a:p>
            <a:pPr marL="0" indent="0">
              <a:lnSpc>
                <a:spcPct val="120000"/>
              </a:lnSpc>
              <a:spcBef>
                <a:spcPts val="0"/>
              </a:spcBef>
              <a:spcAft>
                <a:spcPts val="0"/>
              </a:spcAft>
              <a:buNone/>
            </a:pPr>
            <a:endParaRPr lang="en-US" sz="2400">
              <a:ea typeface="Calibri" panose="020F0502020204030204"/>
              <a:cs typeface="Calibri" panose="020F0502020204030204"/>
            </a:endParaRPr>
          </a:p>
          <a:p>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3990633D-088E-56D6-A4D9-70D4B459D593}"/>
              </a:ext>
            </a:extLst>
          </p:cNvPr>
          <p:cNvSpPr>
            <a:spLocks noGrp="1"/>
          </p:cNvSpPr>
          <p:nvPr>
            <p:ph type="sldNum" sz="quarter" idx="12"/>
          </p:nvPr>
        </p:nvSpPr>
        <p:spPr/>
        <p:txBody>
          <a:bodyPr/>
          <a:lstStyle/>
          <a:p>
            <a:fld id="{3A98EE3D-8CD1-4C3F-BD1C-C98C9596463C}" type="slidenum">
              <a:rPr lang="en-US" smtClean="0"/>
              <a:t>43</a:t>
            </a:fld>
            <a:endParaRPr lang="en-US"/>
          </a:p>
        </p:txBody>
      </p:sp>
    </p:spTree>
    <p:extLst>
      <p:ext uri="{BB962C8B-B14F-4D97-AF65-F5344CB8AC3E}">
        <p14:creationId xmlns:p14="http://schemas.microsoft.com/office/powerpoint/2010/main" val="234717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98970-A18B-28AE-8D54-4992E7FA2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792BA-921D-B5FA-3F16-806F4909C9A2}"/>
              </a:ext>
            </a:extLst>
          </p:cNvPr>
          <p:cNvSpPr>
            <a:spLocks noGrp="1"/>
          </p:cNvSpPr>
          <p:nvPr>
            <p:ph type="title"/>
          </p:nvPr>
        </p:nvSpPr>
        <p:spPr>
          <a:xfrm>
            <a:off x="1097280" y="286603"/>
            <a:ext cx="10058400" cy="1084997"/>
          </a:xfrm>
          <a:solidFill>
            <a:schemeClr val="accent1">
              <a:lumMod val="40000"/>
              <a:lumOff val="60000"/>
            </a:schemeClr>
          </a:solidFill>
        </p:spPr>
        <p:txBody>
          <a:bodyPr>
            <a:normAutofit/>
          </a:bodyPr>
          <a:lstStyle/>
          <a:p>
            <a:pPr algn="ctr"/>
            <a:r>
              <a:rPr lang="en-US" b="1">
                <a:latin typeface="Calibri"/>
                <a:ea typeface="Calibri"/>
                <a:cs typeface="Times New Roman"/>
              </a:rPr>
              <a:t>Case Conferencing</a:t>
            </a:r>
            <a:endParaRPr lang="en-US"/>
          </a:p>
        </p:txBody>
      </p:sp>
      <p:sp>
        <p:nvSpPr>
          <p:cNvPr id="3" name="Content Placeholder 2">
            <a:extLst>
              <a:ext uri="{FF2B5EF4-FFF2-40B4-BE49-F238E27FC236}">
                <a16:creationId xmlns:a16="http://schemas.microsoft.com/office/drawing/2014/main" id="{8F9149C8-4571-9DF8-76F2-C497EFE70DAC}"/>
              </a:ext>
            </a:extLst>
          </p:cNvPr>
          <p:cNvSpPr>
            <a:spLocks noGrp="1"/>
          </p:cNvSpPr>
          <p:nvPr>
            <p:ph sz="half" idx="1"/>
          </p:nvPr>
        </p:nvSpPr>
        <p:spPr>
          <a:xfrm>
            <a:off x="1188720" y="2120900"/>
            <a:ext cx="9891656" cy="3748193"/>
          </a:xfrm>
        </p:spPr>
        <p:txBody>
          <a:bodyPr vert="horz" lIns="0" tIns="45720" rIns="0" bIns="45720" rtlCol="0" anchor="t">
            <a:normAutofit/>
          </a:bodyPr>
          <a:lstStyle/>
          <a:p>
            <a:pPr>
              <a:lnSpc>
                <a:spcPct val="120000"/>
              </a:lnSpc>
              <a:spcBef>
                <a:spcPts val="0"/>
              </a:spcBef>
              <a:spcAft>
                <a:spcPts val="0"/>
              </a:spcAft>
              <a:buChar char="-"/>
            </a:pPr>
            <a:r>
              <a:rPr lang="en-US" b="1"/>
              <a:t>Monthly check-in calls as a community to discuss individuals/families that are on the By-Name-List (BNL). </a:t>
            </a:r>
            <a:endParaRPr lang="en-US"/>
          </a:p>
          <a:p>
            <a:pPr>
              <a:lnSpc>
                <a:spcPct val="120000"/>
              </a:lnSpc>
              <a:spcBef>
                <a:spcPts val="0"/>
              </a:spcBef>
              <a:spcAft>
                <a:spcPts val="0"/>
              </a:spcAft>
              <a:buChar char="-"/>
            </a:pPr>
            <a:r>
              <a:rPr lang="en-US" b="1">
                <a:ea typeface="Calibri" panose="020F0502020204030204"/>
                <a:cs typeface="Calibri" panose="020F0502020204030204"/>
              </a:rPr>
              <a:t>The clients discussed MUST have a Coordinated Assessment. </a:t>
            </a:r>
          </a:p>
          <a:p>
            <a:pPr>
              <a:lnSpc>
                <a:spcPct val="120000"/>
              </a:lnSpc>
              <a:spcBef>
                <a:spcPts val="0"/>
              </a:spcBef>
              <a:spcAft>
                <a:spcPts val="0"/>
              </a:spcAft>
              <a:buChar char="-"/>
            </a:pPr>
            <a:r>
              <a:rPr lang="en-US" b="1">
                <a:ea typeface="Calibri" panose="020F0502020204030204"/>
                <a:cs typeface="Calibri" panose="020F0502020204030204"/>
              </a:rPr>
              <a:t>We share resources that will benefit one another. </a:t>
            </a:r>
          </a:p>
          <a:p>
            <a:pPr>
              <a:lnSpc>
                <a:spcPct val="120000"/>
              </a:lnSpc>
              <a:spcBef>
                <a:spcPts val="0"/>
              </a:spcBef>
              <a:spcAft>
                <a:spcPts val="0"/>
              </a:spcAft>
              <a:buChar char="-"/>
            </a:pPr>
            <a:r>
              <a:rPr lang="en-US" b="1">
                <a:ea typeface="Calibri" panose="020F0502020204030204"/>
                <a:cs typeface="Calibri" panose="020F0502020204030204"/>
              </a:rPr>
              <a:t>These calls are held monthly on the 4th Tuesday via Teams. </a:t>
            </a:r>
          </a:p>
          <a:p>
            <a:pPr marL="0" indent="0">
              <a:lnSpc>
                <a:spcPct val="120000"/>
              </a:lnSpc>
              <a:spcBef>
                <a:spcPts val="0"/>
              </a:spcBef>
              <a:spcAft>
                <a:spcPts val="0"/>
              </a:spcAft>
              <a:buNone/>
            </a:pPr>
            <a:endParaRPr lang="en-US">
              <a:ea typeface="Calibri"/>
              <a:cs typeface="Calibri"/>
            </a:endParaRPr>
          </a:p>
          <a:p>
            <a:pPr marL="0" indent="0">
              <a:lnSpc>
                <a:spcPct val="120000"/>
              </a:lnSpc>
              <a:spcBef>
                <a:spcPts val="0"/>
              </a:spcBef>
              <a:spcAft>
                <a:spcPts val="0"/>
              </a:spcAft>
              <a:buNone/>
            </a:pPr>
            <a:endParaRPr lang="en-US" sz="2400">
              <a:ea typeface="Calibri" panose="020F0502020204030204"/>
              <a:cs typeface="Calibri" panose="020F0502020204030204"/>
            </a:endParaRPr>
          </a:p>
          <a:p>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F743E218-E0EB-C03B-0020-EEBC5A898A18}"/>
              </a:ext>
            </a:extLst>
          </p:cNvPr>
          <p:cNvSpPr>
            <a:spLocks noGrp="1"/>
          </p:cNvSpPr>
          <p:nvPr>
            <p:ph type="sldNum" sz="quarter" idx="12"/>
          </p:nvPr>
        </p:nvSpPr>
        <p:spPr/>
        <p:txBody>
          <a:bodyPr/>
          <a:lstStyle/>
          <a:p>
            <a:fld id="{3A98EE3D-8CD1-4C3F-BD1C-C98C9596463C}" type="slidenum">
              <a:rPr lang="en-US" smtClean="0"/>
              <a:t>44</a:t>
            </a:fld>
            <a:endParaRPr lang="en-US"/>
          </a:p>
        </p:txBody>
      </p:sp>
      <p:pic>
        <p:nvPicPr>
          <p:cNvPr id="4" name="Picture 3">
            <a:extLst>
              <a:ext uri="{FF2B5EF4-FFF2-40B4-BE49-F238E27FC236}">
                <a16:creationId xmlns:a16="http://schemas.microsoft.com/office/drawing/2014/main" id="{1098D69D-3350-02C7-36C2-FDE79C151273}"/>
              </a:ext>
            </a:extLst>
          </p:cNvPr>
          <p:cNvPicPr>
            <a:picLocks noChangeAspect="1"/>
          </p:cNvPicPr>
          <p:nvPr/>
        </p:nvPicPr>
        <p:blipFill>
          <a:blip r:embed="rId3"/>
          <a:stretch>
            <a:fillRect/>
          </a:stretch>
        </p:blipFill>
        <p:spPr>
          <a:xfrm>
            <a:off x="381000" y="214313"/>
            <a:ext cx="11430000" cy="6429375"/>
          </a:xfrm>
          <a:prstGeom prst="rect">
            <a:avLst/>
          </a:prstGeom>
        </p:spPr>
      </p:pic>
    </p:spTree>
    <p:extLst>
      <p:ext uri="{BB962C8B-B14F-4D97-AF65-F5344CB8AC3E}">
        <p14:creationId xmlns:p14="http://schemas.microsoft.com/office/powerpoint/2010/main" val="2673314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450757"/>
          </a:xfrm>
        </p:spPr>
        <p:txBody>
          <a:bodyPr anchor="b">
            <a:normAutofit/>
          </a:bodyPr>
          <a:lstStyle/>
          <a:p>
            <a:r>
              <a:rPr lang="en-US" b="1">
                <a:latin typeface="+mn-lt"/>
              </a:rPr>
              <a:t>Resources (General)</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45</a:t>
            </a:fld>
            <a:endParaRPr lang="en-US"/>
          </a:p>
        </p:txBody>
      </p:sp>
      <p:graphicFrame>
        <p:nvGraphicFramePr>
          <p:cNvPr id="17" name="Content Placeholder 2">
            <a:extLst>
              <a:ext uri="{FF2B5EF4-FFF2-40B4-BE49-F238E27FC236}">
                <a16:creationId xmlns:a16="http://schemas.microsoft.com/office/drawing/2014/main" id="{BD71066D-FD0B-0B00-0000-9DB2181F497A}"/>
              </a:ext>
            </a:extLst>
          </p:cNvPr>
          <p:cNvGraphicFramePr>
            <a:graphicFrameLocks noGrp="1"/>
          </p:cNvGraphicFramePr>
          <p:nvPr>
            <p:ph idx="1"/>
            <p:extLst>
              <p:ext uri="{D42A27DB-BD31-4B8C-83A1-F6EECF244321}">
                <p14:modId xmlns:p14="http://schemas.microsoft.com/office/powerpoint/2010/main" val="1035630648"/>
              </p:ext>
            </p:extLst>
          </p:nvPr>
        </p:nvGraphicFramePr>
        <p:xfrm>
          <a:off x="1188720" y="2463495"/>
          <a:ext cx="9966960" cy="336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1015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1097280" y="286603"/>
            <a:ext cx="10058400" cy="1450757"/>
          </a:xfrm>
        </p:spPr>
        <p:txBody>
          <a:bodyPr anchor="b">
            <a:normAutofit/>
          </a:bodyPr>
          <a:lstStyle/>
          <a:p>
            <a:pPr algn="ctr"/>
            <a:r>
              <a:rPr lang="en-US" b="1">
                <a:solidFill>
                  <a:srgbClr val="002060"/>
                </a:solidFill>
                <a:latin typeface="+mn-lt"/>
                <a:sym typeface="Wingdings" panose="05000000000000000000" pitchFamily="2" charset="2"/>
              </a:rPr>
              <a:t>Feedback!</a:t>
            </a:r>
            <a:endParaRPr lang="en-US" b="1">
              <a:solidFill>
                <a:srgbClr val="002060"/>
              </a:solidFill>
              <a:latin typeface="+mn-lt"/>
            </a:endParaRPr>
          </a:p>
        </p:txBody>
      </p:sp>
      <p:sp>
        <p:nvSpPr>
          <p:cNvPr id="9" name="Slide Number Placeholder 8">
            <a:extLst>
              <a:ext uri="{FF2B5EF4-FFF2-40B4-BE49-F238E27FC236}">
                <a16:creationId xmlns:a16="http://schemas.microsoft.com/office/drawing/2014/main" id="{F962DDF6-E1BF-42A8-8AE8-2E826C47DE9E}"/>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46</a:t>
            </a:fld>
            <a:endParaRPr lang="en-US"/>
          </a:p>
        </p:txBody>
      </p:sp>
      <p:sp>
        <p:nvSpPr>
          <p:cNvPr id="3" name="TextBox 2">
            <a:extLst>
              <a:ext uri="{FF2B5EF4-FFF2-40B4-BE49-F238E27FC236}">
                <a16:creationId xmlns:a16="http://schemas.microsoft.com/office/drawing/2014/main" id="{A3ECDB0B-DF72-6F4A-162B-0A3ADEB4E984}"/>
              </a:ext>
            </a:extLst>
          </p:cNvPr>
          <p:cNvSpPr txBox="1"/>
          <p:nvPr/>
        </p:nvSpPr>
        <p:spPr>
          <a:xfrm>
            <a:off x="1330859" y="2254313"/>
            <a:ext cx="5502147" cy="1477328"/>
          </a:xfrm>
          <a:prstGeom prst="rect">
            <a:avLst/>
          </a:prstGeom>
          <a:noFill/>
        </p:spPr>
        <p:txBody>
          <a:bodyPr wrap="none" rtlCol="0">
            <a:spAutoFit/>
          </a:bodyPr>
          <a:lstStyle/>
          <a:p>
            <a:pPr marL="285750" indent="-285750">
              <a:buFontTx/>
              <a:buChar char="-"/>
            </a:pPr>
            <a:r>
              <a:rPr lang="en-US"/>
              <a:t>What do you like about the Coordinated Assessment?</a:t>
            </a:r>
          </a:p>
          <a:p>
            <a:pPr marL="285750" indent="-285750">
              <a:buFontTx/>
              <a:buChar char="-"/>
            </a:pPr>
            <a:r>
              <a:rPr lang="en-US"/>
              <a:t>What is something you would change about it? </a:t>
            </a:r>
          </a:p>
          <a:p>
            <a:pPr marL="285750" indent="-285750">
              <a:buFontTx/>
              <a:buChar char="-"/>
            </a:pPr>
            <a:r>
              <a:rPr lang="en-US"/>
              <a:t>How can we improve it? </a:t>
            </a:r>
          </a:p>
          <a:p>
            <a:pPr marL="285750" indent="-285750">
              <a:buFontTx/>
              <a:buChar char="-"/>
            </a:pPr>
            <a:r>
              <a:rPr lang="en-US"/>
              <a:t>Are there questions you would add? </a:t>
            </a:r>
          </a:p>
          <a:p>
            <a:pPr marL="742950" lvl="1" indent="-285750">
              <a:buFontTx/>
              <a:buChar char="-"/>
            </a:pPr>
            <a:r>
              <a:rPr lang="en-US"/>
              <a:t>What are they?  </a:t>
            </a:r>
          </a:p>
        </p:txBody>
      </p:sp>
      <p:sp>
        <p:nvSpPr>
          <p:cNvPr id="4" name="TextBox 3">
            <a:extLst>
              <a:ext uri="{FF2B5EF4-FFF2-40B4-BE49-F238E27FC236}">
                <a16:creationId xmlns:a16="http://schemas.microsoft.com/office/drawing/2014/main" id="{99555DE9-40DD-36F4-462B-A380671D975F}"/>
              </a:ext>
            </a:extLst>
          </p:cNvPr>
          <p:cNvSpPr txBox="1"/>
          <p:nvPr/>
        </p:nvSpPr>
        <p:spPr>
          <a:xfrm>
            <a:off x="1330859" y="4010686"/>
            <a:ext cx="5631256" cy="1477328"/>
          </a:xfrm>
          <a:prstGeom prst="rect">
            <a:avLst/>
          </a:prstGeom>
          <a:noFill/>
        </p:spPr>
        <p:txBody>
          <a:bodyPr wrap="square" rtlCol="0">
            <a:spAutoFit/>
          </a:bodyPr>
          <a:lstStyle/>
          <a:p>
            <a:pPr marL="285750" indent="-285750">
              <a:buFontTx/>
              <a:buChar char="-"/>
            </a:pPr>
            <a:r>
              <a:rPr lang="en-US"/>
              <a:t>For those that attend Case Conferencing, what do you like about it? </a:t>
            </a:r>
          </a:p>
          <a:p>
            <a:pPr marL="285750" indent="-285750">
              <a:buFontTx/>
              <a:buChar char="-"/>
            </a:pPr>
            <a:r>
              <a:rPr lang="en-US"/>
              <a:t>What are some changes you would make? </a:t>
            </a:r>
          </a:p>
          <a:p>
            <a:pPr marL="285750" indent="-285750">
              <a:buFontTx/>
              <a:buChar char="-"/>
            </a:pPr>
            <a:r>
              <a:rPr lang="en-US"/>
              <a:t>How can we improve it? </a:t>
            </a:r>
          </a:p>
          <a:p>
            <a:pPr marL="285750" indent="-285750">
              <a:buFontTx/>
              <a:buChar char="-"/>
            </a:pPr>
            <a:r>
              <a:rPr lang="en-US"/>
              <a:t>Will you participate? </a:t>
            </a:r>
          </a:p>
        </p:txBody>
      </p:sp>
    </p:spTree>
    <p:extLst>
      <p:ext uri="{BB962C8B-B14F-4D97-AF65-F5344CB8AC3E}">
        <p14:creationId xmlns:p14="http://schemas.microsoft.com/office/powerpoint/2010/main" val="850743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31A89-FC4F-BB10-3D4B-9A59336D0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1A7D2-0F8E-B553-3FE0-34591DB79F3B}"/>
              </a:ext>
            </a:extLst>
          </p:cNvPr>
          <p:cNvSpPr>
            <a:spLocks noGrp="1"/>
          </p:cNvSpPr>
          <p:nvPr>
            <p:ph type="title"/>
          </p:nvPr>
        </p:nvSpPr>
        <p:spPr>
          <a:xfrm>
            <a:off x="1097280" y="286603"/>
            <a:ext cx="10058400" cy="1450757"/>
          </a:xfrm>
        </p:spPr>
        <p:txBody>
          <a:bodyPr anchor="b">
            <a:normAutofit/>
          </a:bodyPr>
          <a:lstStyle/>
          <a:p>
            <a:pPr algn="ctr"/>
            <a:r>
              <a:rPr lang="en-US" b="1">
                <a:solidFill>
                  <a:srgbClr val="002060"/>
                </a:solidFill>
                <a:latin typeface="+mn-lt"/>
                <a:sym typeface="Wingdings" panose="05000000000000000000" pitchFamily="2" charset="2"/>
              </a:rPr>
              <a:t>Everybody’s Getting Housed!</a:t>
            </a:r>
            <a:endParaRPr lang="en-US" b="1">
              <a:solidFill>
                <a:srgbClr val="002060"/>
              </a:solidFill>
              <a:latin typeface="+mn-lt"/>
            </a:endParaRPr>
          </a:p>
        </p:txBody>
      </p:sp>
      <p:sp>
        <p:nvSpPr>
          <p:cNvPr id="9" name="Slide Number Placeholder 8">
            <a:extLst>
              <a:ext uri="{FF2B5EF4-FFF2-40B4-BE49-F238E27FC236}">
                <a16:creationId xmlns:a16="http://schemas.microsoft.com/office/drawing/2014/main" id="{77C1581B-61B5-6729-2FDD-78CA80D9ADC0}"/>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47</a:t>
            </a:fld>
            <a:endParaRPr lang="en-US"/>
          </a:p>
        </p:txBody>
      </p:sp>
      <p:pic>
        <p:nvPicPr>
          <p:cNvPr id="8" name="Picture 7">
            <a:extLst>
              <a:ext uri="{FF2B5EF4-FFF2-40B4-BE49-F238E27FC236}">
                <a16:creationId xmlns:a16="http://schemas.microsoft.com/office/drawing/2014/main" id="{3D3E5551-06D8-EF23-68B9-6380430C1587}"/>
              </a:ext>
            </a:extLst>
          </p:cNvPr>
          <p:cNvPicPr>
            <a:picLocks noChangeAspect="1"/>
          </p:cNvPicPr>
          <p:nvPr/>
        </p:nvPicPr>
        <p:blipFill rotWithShape="1">
          <a:blip r:embed="rId3"/>
          <a:srcRect r="882" b="11340"/>
          <a:stretch/>
        </p:blipFill>
        <p:spPr>
          <a:xfrm>
            <a:off x="3804894" y="2141813"/>
            <a:ext cx="4582212" cy="4098732"/>
          </a:xfrm>
          <a:prstGeom prst="rect">
            <a:avLst/>
          </a:prstGeom>
        </p:spPr>
      </p:pic>
    </p:spTree>
    <p:extLst>
      <p:ext uri="{BB962C8B-B14F-4D97-AF65-F5344CB8AC3E}">
        <p14:creationId xmlns:p14="http://schemas.microsoft.com/office/powerpoint/2010/main" val="133157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609600" y="286603"/>
            <a:ext cx="10546080" cy="1450757"/>
          </a:xfrm>
          <a:solidFill>
            <a:schemeClr val="accent1">
              <a:lumMod val="40000"/>
              <a:lumOff val="60000"/>
            </a:schemeClr>
          </a:solidFill>
        </p:spPr>
        <p:txBody>
          <a:bodyPr anchor="b">
            <a:normAutofit/>
          </a:bodyPr>
          <a:lstStyle/>
          <a:p>
            <a:r>
              <a:rPr lang="en-US" b="1">
                <a:latin typeface="+mn-lt"/>
              </a:rPr>
              <a:t>211 is also NJ’s Homeless Hotline</a:t>
            </a:r>
          </a:p>
        </p:txBody>
      </p:sp>
      <p:pic>
        <p:nvPicPr>
          <p:cNvPr id="9" name="Picture 8" descr="A screenshot of a computer&#10;&#10;Description automatically generated">
            <a:extLst>
              <a:ext uri="{FF2B5EF4-FFF2-40B4-BE49-F238E27FC236}">
                <a16:creationId xmlns:a16="http://schemas.microsoft.com/office/drawing/2014/main" id="{5E3DAE74-C8BA-D0CB-1F2E-48AA71529F2A}"/>
              </a:ext>
            </a:extLst>
          </p:cNvPr>
          <p:cNvPicPr>
            <a:picLocks noChangeAspect="1"/>
          </p:cNvPicPr>
          <p:nvPr/>
        </p:nvPicPr>
        <p:blipFill rotWithShape="1">
          <a:blip r:embed="rId3"/>
          <a:srcRect l="24481" t="27978" r="28555" b="24579"/>
          <a:stretch/>
        </p:blipFill>
        <p:spPr bwMode="auto">
          <a:xfrm>
            <a:off x="597408" y="1743456"/>
            <a:ext cx="7337325" cy="4718303"/>
          </a:xfrm>
          <a:prstGeom prst="rect">
            <a:avLst/>
          </a:prstGeom>
          <a:noFill/>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CD7C10A6-6F03-F44D-9B54-F26DB46B8F30}"/>
              </a:ext>
            </a:extLst>
          </p:cNvPr>
          <p:cNvSpPr>
            <a:spLocks noGrp="1"/>
          </p:cNvSpPr>
          <p:nvPr>
            <p:ph sz="half" idx="2"/>
          </p:nvPr>
        </p:nvSpPr>
        <p:spPr>
          <a:xfrm>
            <a:off x="8201025" y="2260627"/>
            <a:ext cx="2954655" cy="3459426"/>
          </a:xfrm>
        </p:spPr>
        <p:txBody>
          <a:bodyPr>
            <a:normAutofit/>
          </a:bodyPr>
          <a:lstStyle/>
          <a:p>
            <a:pPr>
              <a:buFont typeface="Wingdings" panose="05000000000000000000" pitchFamily="2" charset="2"/>
              <a:buChar char="§"/>
            </a:pPr>
            <a:r>
              <a:rPr lang="en-US"/>
              <a:t> 211 Operator will provide a referral to Coming Home via a direct voicemail line.</a:t>
            </a:r>
          </a:p>
          <a:p>
            <a:pPr>
              <a:buFont typeface="Wingdings" panose="05000000000000000000" pitchFamily="2" charset="2"/>
              <a:buChar char="§"/>
            </a:pPr>
            <a:r>
              <a:rPr lang="en-US"/>
              <a:t> Coming Home CES Team will check voicemail daily and return the call within 24 -48 hrs.</a:t>
            </a:r>
          </a:p>
          <a:p>
            <a:pPr marL="0" indent="0">
              <a:buNone/>
            </a:pPr>
            <a:endParaRPr lang="en-US"/>
          </a:p>
        </p:txBody>
      </p:sp>
      <p:sp>
        <p:nvSpPr>
          <p:cNvPr id="11" name="Slide Number Placeholder 10">
            <a:extLst>
              <a:ext uri="{FF2B5EF4-FFF2-40B4-BE49-F238E27FC236}">
                <a16:creationId xmlns:a16="http://schemas.microsoft.com/office/drawing/2014/main" id="{F7F09813-C07F-4D58-AC5A-6C8C54DEEDCE}"/>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5</a:t>
            </a:fld>
            <a:endParaRPr lang="en-US"/>
          </a:p>
        </p:txBody>
      </p:sp>
    </p:spTree>
    <p:extLst>
      <p:ext uri="{BB962C8B-B14F-4D97-AF65-F5344CB8AC3E}">
        <p14:creationId xmlns:p14="http://schemas.microsoft.com/office/powerpoint/2010/main" val="251956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97280" y="286603"/>
            <a:ext cx="10058400" cy="1450757"/>
          </a:xfrm>
          <a:solidFill>
            <a:schemeClr val="accent1">
              <a:lumMod val="40000"/>
              <a:lumOff val="60000"/>
            </a:schemeClr>
          </a:solidFill>
        </p:spPr>
        <p:txBody>
          <a:bodyPr anchor="b">
            <a:normAutofit/>
          </a:bodyPr>
          <a:lstStyle/>
          <a:p>
            <a:pPr marL="0" marR="0">
              <a:spcBef>
                <a:spcPts val="3000"/>
              </a:spcBef>
              <a:spcAft>
                <a:spcPts val="300"/>
              </a:spcAft>
            </a:pPr>
            <a:r>
              <a:rPr lang="en-US" b="1" kern="0">
                <a:effectLst/>
              </a:rPr>
              <a:t>Coordinated Entry System Overview</a:t>
            </a:r>
          </a:p>
        </p:txBody>
      </p:sp>
      <p:sp>
        <p:nvSpPr>
          <p:cNvPr id="3" name="Content Placeholder 2">
            <a:extLst>
              <a:ext uri="{FF2B5EF4-FFF2-40B4-BE49-F238E27FC236}">
                <a16:creationId xmlns:a16="http://schemas.microsoft.com/office/drawing/2014/main" id="{F9529D8B-2C12-43D2-BC28-8FA4895C977A}"/>
              </a:ext>
            </a:extLst>
          </p:cNvPr>
          <p:cNvSpPr>
            <a:spLocks noGrp="1"/>
          </p:cNvSpPr>
          <p:nvPr>
            <p:ph sz="half" idx="2"/>
          </p:nvPr>
        </p:nvSpPr>
        <p:spPr>
          <a:xfrm>
            <a:off x="6291072" y="2120900"/>
            <a:ext cx="5059680" cy="3748194"/>
          </a:xfrm>
        </p:spPr>
        <p:txBody>
          <a:bodyPr>
            <a:normAutofit/>
          </a:bodyPr>
          <a:lstStyle/>
          <a:p>
            <a:pPr>
              <a:lnSpc>
                <a:spcPct val="90000"/>
              </a:lnSpc>
            </a:pPr>
            <a:r>
              <a:rPr lang="en-US" sz="1800"/>
              <a:t>Coordinated Entry is a centralized process for individuals and families facing a housing crisis. </a:t>
            </a:r>
            <a:r>
              <a:rPr lang="en-US" sz="1800" b="1" i="1"/>
              <a:t>Coming Home streamlines intake and service referrals to ensure cohesion within the Continuum of Care (CoC).</a:t>
            </a:r>
          </a:p>
          <a:p>
            <a:pPr>
              <a:lnSpc>
                <a:spcPct val="90000"/>
              </a:lnSpc>
            </a:pPr>
            <a:r>
              <a:rPr lang="en-US" sz="1800" b="1"/>
              <a:t>Key features of the system include:</a:t>
            </a:r>
          </a:p>
          <a:p>
            <a:pPr lvl="1">
              <a:lnSpc>
                <a:spcPct val="90000"/>
              </a:lnSpc>
              <a:buFont typeface="Wingdings" panose="05000000000000000000" pitchFamily="2" charset="2"/>
              <a:buChar char="§"/>
            </a:pPr>
            <a:r>
              <a:rPr lang="en-US"/>
              <a:t>A thorough and standardized assessment for holistic participant evaluation.</a:t>
            </a:r>
          </a:p>
          <a:p>
            <a:pPr lvl="1">
              <a:lnSpc>
                <a:spcPct val="90000"/>
              </a:lnSpc>
              <a:buFont typeface="Wingdings" panose="05000000000000000000" pitchFamily="2" charset="2"/>
              <a:buChar char="§"/>
            </a:pPr>
            <a:r>
              <a:rPr lang="en-US"/>
              <a:t>Prioritizes individuals and families for available housing and support resources.</a:t>
            </a:r>
          </a:p>
          <a:p>
            <a:pPr lvl="1">
              <a:lnSpc>
                <a:spcPct val="90000"/>
              </a:lnSpc>
              <a:buFont typeface="Wingdings" panose="05000000000000000000" pitchFamily="2" charset="2"/>
              <a:buChar char="§"/>
            </a:pPr>
            <a:r>
              <a:rPr lang="en-US"/>
              <a:t>Emphasizes partner collaboration to enhance process effectiveness.</a:t>
            </a:r>
          </a:p>
        </p:txBody>
      </p:sp>
      <p:sp>
        <p:nvSpPr>
          <p:cNvPr id="16" name="Slide Number Placeholder 15">
            <a:extLst>
              <a:ext uri="{FF2B5EF4-FFF2-40B4-BE49-F238E27FC236}">
                <a16:creationId xmlns:a16="http://schemas.microsoft.com/office/drawing/2014/main" id="{97047A9A-9A93-0CB1-4F43-0859D7F32F11}"/>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6</a:t>
            </a:fld>
            <a:endParaRPr lang="en-US"/>
          </a:p>
        </p:txBody>
      </p:sp>
      <p:pic>
        <p:nvPicPr>
          <p:cNvPr id="4" name="object 3">
            <a:extLst>
              <a:ext uri="{FF2B5EF4-FFF2-40B4-BE49-F238E27FC236}">
                <a16:creationId xmlns:a16="http://schemas.microsoft.com/office/drawing/2014/main" id="{9A5FF3C6-7375-D4B9-5B32-68A0546C2290}"/>
              </a:ext>
            </a:extLst>
          </p:cNvPr>
          <p:cNvPicPr/>
          <p:nvPr/>
        </p:nvPicPr>
        <p:blipFill>
          <a:blip r:embed="rId3" cstate="print"/>
          <a:stretch>
            <a:fillRect/>
          </a:stretch>
        </p:blipFill>
        <p:spPr>
          <a:xfrm>
            <a:off x="1009683" y="1857730"/>
            <a:ext cx="5303520" cy="4114800"/>
          </a:xfrm>
          <a:prstGeom prst="rect">
            <a:avLst/>
          </a:prstGeom>
          <a:noFill/>
        </p:spPr>
      </p:pic>
    </p:spTree>
    <p:extLst>
      <p:ext uri="{BB962C8B-B14F-4D97-AF65-F5344CB8AC3E}">
        <p14:creationId xmlns:p14="http://schemas.microsoft.com/office/powerpoint/2010/main" val="425008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32F0-1738-4EDC-912D-4960AC57BFFE}"/>
              </a:ext>
            </a:extLst>
          </p:cNvPr>
          <p:cNvSpPr>
            <a:spLocks noGrp="1"/>
          </p:cNvSpPr>
          <p:nvPr>
            <p:ph type="title"/>
          </p:nvPr>
        </p:nvSpPr>
        <p:spPr>
          <a:xfrm>
            <a:off x="1097280" y="286603"/>
            <a:ext cx="10058400" cy="1450757"/>
          </a:xfrm>
          <a:solidFill>
            <a:schemeClr val="accent1">
              <a:lumMod val="40000"/>
              <a:lumOff val="60000"/>
            </a:schemeClr>
          </a:solidFill>
        </p:spPr>
        <p:txBody>
          <a:bodyPr anchor="b">
            <a:normAutofit/>
          </a:bodyPr>
          <a:lstStyle/>
          <a:p>
            <a:pPr algn="ctr"/>
            <a:r>
              <a:rPr kumimoji="0" lang="en-US" b="1" i="0" u="none" strike="noStrike" kern="0" cap="none" spc="-50" normalizeH="0" baseline="0" noProof="0">
                <a:ln>
                  <a:noFill/>
                </a:ln>
                <a:solidFill>
                  <a:srgbClr val="002060"/>
                </a:solidFill>
                <a:effectLst/>
                <a:uLnTx/>
                <a:uFillTx/>
                <a:latin typeface="+mn-lt"/>
              </a:rPr>
              <a:t>Key Objectives </a:t>
            </a:r>
            <a:r>
              <a:rPr lang="en-US" b="1" kern="0">
                <a:solidFill>
                  <a:srgbClr val="002060"/>
                </a:solidFill>
                <a:latin typeface="+mn-lt"/>
              </a:rPr>
              <a:t>of</a:t>
            </a:r>
            <a:r>
              <a:rPr kumimoji="0" lang="en-US" b="1" i="0" u="none" strike="noStrike" kern="0" cap="none" spc="-50" normalizeH="0" baseline="0" noProof="0">
                <a:ln>
                  <a:noFill/>
                </a:ln>
                <a:solidFill>
                  <a:srgbClr val="002060"/>
                </a:solidFill>
                <a:effectLst/>
                <a:uLnTx/>
                <a:uFillTx/>
                <a:latin typeface="+mn-lt"/>
              </a:rPr>
              <a:t> the CEA</a:t>
            </a:r>
            <a:endParaRPr lang="en-US">
              <a:solidFill>
                <a:srgbClr val="002060"/>
              </a:solidFill>
              <a:latin typeface="+mn-lt"/>
            </a:endParaRPr>
          </a:p>
        </p:txBody>
      </p:sp>
      <p:sp>
        <p:nvSpPr>
          <p:cNvPr id="6" name="Slide Number Placeholder 5">
            <a:extLst>
              <a:ext uri="{FF2B5EF4-FFF2-40B4-BE49-F238E27FC236}">
                <a16:creationId xmlns:a16="http://schemas.microsoft.com/office/drawing/2014/main" id="{5C0A7D0C-4965-4C81-9F41-C8790BCC75DA}"/>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7</a:t>
            </a:fld>
            <a:endParaRPr lang="en-US"/>
          </a:p>
        </p:txBody>
      </p:sp>
      <p:graphicFrame>
        <p:nvGraphicFramePr>
          <p:cNvPr id="10" name="Content Placeholder 7">
            <a:extLst>
              <a:ext uri="{FF2B5EF4-FFF2-40B4-BE49-F238E27FC236}">
                <a16:creationId xmlns:a16="http://schemas.microsoft.com/office/drawing/2014/main" id="{51C9863A-B3BB-74DF-1984-A8B0AEEA1C82}"/>
              </a:ext>
            </a:extLst>
          </p:cNvPr>
          <p:cNvGraphicFramePr>
            <a:graphicFrameLocks noGrp="1"/>
          </p:cNvGraphicFramePr>
          <p:nvPr>
            <p:ph idx="1"/>
            <p:extLst>
              <p:ext uri="{D42A27DB-BD31-4B8C-83A1-F6EECF244321}">
                <p14:modId xmlns:p14="http://schemas.microsoft.com/office/powerpoint/2010/main" val="1613417875"/>
              </p:ext>
            </p:extLst>
          </p:nvPr>
        </p:nvGraphicFramePr>
        <p:xfrm>
          <a:off x="1188720" y="2313432"/>
          <a:ext cx="9966960" cy="367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277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286603"/>
            <a:ext cx="10058400" cy="1450757"/>
          </a:xfrm>
          <a:solidFill>
            <a:schemeClr val="accent1">
              <a:lumMod val="40000"/>
              <a:lumOff val="60000"/>
            </a:schemeClr>
          </a:solidFill>
        </p:spPr>
        <p:txBody>
          <a:bodyPr anchor="b">
            <a:normAutofit/>
          </a:bodyPr>
          <a:lstStyle/>
          <a:p>
            <a:r>
              <a:rPr lang="en-US" b="1">
                <a:solidFill>
                  <a:srgbClr val="002060"/>
                </a:solidFill>
                <a:latin typeface="+mn-lt"/>
              </a:rPr>
              <a:t>The Coordinated Assessment Tool</a:t>
            </a:r>
          </a:p>
        </p:txBody>
      </p:sp>
      <p:sp>
        <p:nvSpPr>
          <p:cNvPr id="11" name="Slide Number Placeholder 10">
            <a:extLst>
              <a:ext uri="{FF2B5EF4-FFF2-40B4-BE49-F238E27FC236}">
                <a16:creationId xmlns:a16="http://schemas.microsoft.com/office/drawing/2014/main" id="{F7F09813-C07F-4D58-AC5A-6C8C54DEEDCE}"/>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8</a:t>
            </a:fld>
            <a:endParaRPr lang="en-US"/>
          </a:p>
        </p:txBody>
      </p:sp>
      <p:sp>
        <p:nvSpPr>
          <p:cNvPr id="3" name="Content Placeholder 2">
            <a:extLst>
              <a:ext uri="{FF2B5EF4-FFF2-40B4-BE49-F238E27FC236}">
                <a16:creationId xmlns:a16="http://schemas.microsoft.com/office/drawing/2014/main" id="{2D31D342-5BEB-4878-16A1-2D712B8A2398}"/>
              </a:ext>
            </a:extLst>
          </p:cNvPr>
          <p:cNvSpPr>
            <a:spLocks noGrp="1"/>
          </p:cNvSpPr>
          <p:nvPr>
            <p:ph idx="1"/>
          </p:nvPr>
        </p:nvSpPr>
        <p:spPr>
          <a:xfrm>
            <a:off x="1194454" y="4341859"/>
            <a:ext cx="4749748" cy="1959223"/>
          </a:xfrm>
        </p:spPr>
        <p:txBody>
          <a:bodyPr vert="horz" lIns="0" tIns="45720" rIns="0" bIns="45720" rtlCol="0" anchor="t">
            <a:noAutofit/>
          </a:bodyPr>
          <a:lstStyle/>
          <a:p>
            <a:pPr marL="0" marR="0" lvl="0" indent="0">
              <a:lnSpc>
                <a:spcPct val="107000"/>
              </a:lnSpc>
              <a:spcBef>
                <a:spcPts val="0"/>
              </a:spcBef>
              <a:spcAft>
                <a:spcPts val="0"/>
              </a:spcAft>
              <a:buSzPts val="1000"/>
              <a:buNone/>
              <a:tabLst>
                <a:tab pos="457200" algn="l"/>
              </a:tabLst>
            </a:pPr>
            <a:r>
              <a:rPr lang="en-US" sz="1800" b="1">
                <a:effectLst/>
                <a:latin typeface="Calibri"/>
                <a:ea typeface="Calibri"/>
                <a:cs typeface="Times New Roman"/>
              </a:rPr>
              <a:t>Who should complete it?:</a:t>
            </a:r>
            <a:endParaRPr lang="en-US" sz="1800">
              <a:effectLst/>
              <a:latin typeface="Calibri"/>
              <a:ea typeface="Calibri"/>
              <a:cs typeface="Times New Roman"/>
            </a:endParaRP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b="1">
                <a:highlight>
                  <a:srgbClr val="FFFF00"/>
                </a:highlight>
                <a:latin typeface="Calibri"/>
                <a:ea typeface="Calibri"/>
                <a:cs typeface="Times New Roman"/>
              </a:rPr>
              <a:t>The client may NOT fill out their own CA!</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a:effectLst/>
                <a:latin typeface="Calibri"/>
                <a:ea typeface="Calibri"/>
                <a:cs typeface="Times New Roman"/>
              </a:rPr>
              <a:t>Emergency shelter staff</a:t>
            </a:r>
            <a:endParaRPr lang="en-US"/>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a:effectLst/>
                <a:latin typeface="Calibri"/>
                <a:ea typeface="Calibri"/>
                <a:cs typeface="Times New Roman"/>
              </a:rPr>
              <a:t>Case manager </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a:effectLst/>
                <a:latin typeface="Calibri"/>
                <a:ea typeface="Calibri"/>
                <a:cs typeface="Times New Roman"/>
              </a:rPr>
              <a:t>Social worker</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a:effectLst/>
                <a:latin typeface="Calibri"/>
                <a:ea typeface="Calibri"/>
                <a:cs typeface="Times New Roman"/>
              </a:rPr>
              <a:t>DCP&amp;P case worker</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a:latin typeface="Calibri"/>
                <a:ea typeface="Calibri"/>
                <a:cs typeface="Times New Roman"/>
              </a:rPr>
              <a:t>MCBOSS</a:t>
            </a:r>
            <a:endParaRPr lang="en-US">
              <a:effectLst/>
              <a:latin typeface="Calibri"/>
              <a:ea typeface="Calibri"/>
              <a:cs typeface="Times New Roman"/>
            </a:endParaRPr>
          </a:p>
          <a:p>
            <a:endParaRPr lang="en-US" sz="1600"/>
          </a:p>
        </p:txBody>
      </p:sp>
      <p:sp>
        <p:nvSpPr>
          <p:cNvPr id="6" name="TextBox 5">
            <a:extLst>
              <a:ext uri="{FF2B5EF4-FFF2-40B4-BE49-F238E27FC236}">
                <a16:creationId xmlns:a16="http://schemas.microsoft.com/office/drawing/2014/main" id="{952D4D1D-B6C0-48E1-2447-E16695623225}"/>
              </a:ext>
            </a:extLst>
          </p:cNvPr>
          <p:cNvSpPr txBox="1"/>
          <p:nvPr/>
        </p:nvSpPr>
        <p:spPr>
          <a:xfrm>
            <a:off x="1082490" y="1957801"/>
            <a:ext cx="10288905" cy="2823786"/>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Coordinated Assessment Tool is used to Assess and Prioritize Individuals/Families </a:t>
            </a:r>
            <a:r>
              <a:rPr lang="en-US" sz="2000" b="1" u="sng">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experiencing HUD Homelessness</a:t>
            </a:r>
            <a:r>
              <a:rPr lang="en-US" sz="1800" b="1" u="sng">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The Assessment is used to determine the appropriate housing solution for the homeless individual/family. </a:t>
            </a:r>
            <a:endParaRPr lang="en-US">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Clients are </a:t>
            </a:r>
            <a:r>
              <a:rPr lang="en-US" sz="1800" b="1" u="sng">
                <a:effectLst/>
                <a:latin typeface="Calibri" panose="020F0502020204030204" pitchFamily="34" charset="0"/>
                <a:ea typeface="Calibri" panose="020F0502020204030204" pitchFamily="34" charset="0"/>
                <a:cs typeface="Times New Roman" panose="02020603050405020304" pitchFamily="18" charset="0"/>
              </a:rPr>
              <a:t>Prioritized</a:t>
            </a:r>
            <a:r>
              <a:rPr lang="en-US" sz="1800">
                <a:effectLst/>
                <a:latin typeface="Calibri" panose="020F0502020204030204" pitchFamily="34" charset="0"/>
                <a:ea typeface="Calibri" panose="020F0502020204030204" pitchFamily="34" charset="0"/>
                <a:cs typeface="Times New Roman" panose="02020603050405020304" pitchFamily="18" charset="0"/>
              </a:rPr>
              <a:t> for housing solutions based on their </a:t>
            </a:r>
            <a:r>
              <a:rPr lang="en-US" sz="18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length of homelessness and the severity of their needs. </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Clients are </a:t>
            </a:r>
            <a:r>
              <a:rPr lang="en-US" b="1" u="sng">
                <a:latin typeface="Calibri" panose="020F0502020204030204" pitchFamily="34" charset="0"/>
                <a:ea typeface="Calibri" panose="020F0502020204030204" pitchFamily="34" charset="0"/>
                <a:cs typeface="Times New Roman" panose="02020603050405020304" pitchFamily="18" charset="0"/>
              </a:rPr>
              <a:t>Referred</a:t>
            </a:r>
            <a:r>
              <a:rPr lang="en-US">
                <a:latin typeface="Calibri" panose="020F0502020204030204" pitchFamily="34" charset="0"/>
                <a:ea typeface="Calibri" panose="020F0502020204030204" pitchFamily="34" charset="0"/>
                <a:cs typeface="Times New Roman" panose="02020603050405020304" pitchFamily="18" charset="0"/>
              </a:rPr>
              <a:t> for a housing resource based on their prioritization and other eligibility criteria once a resource becomes available. </a:t>
            </a:r>
          </a:p>
          <a:p>
            <a:pPr marL="0" marR="0">
              <a:lnSpc>
                <a:spcPct val="107000"/>
              </a:lnSpc>
              <a:spcBef>
                <a:spcPts val="0"/>
              </a:spcBef>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587F7D4-5A5E-03C3-20BD-65591565AAAA}"/>
              </a:ext>
            </a:extLst>
          </p:cNvPr>
          <p:cNvSpPr txBox="1">
            <a:spLocks/>
          </p:cNvSpPr>
          <p:nvPr/>
        </p:nvSpPr>
        <p:spPr>
          <a:xfrm>
            <a:off x="6100338" y="4286722"/>
            <a:ext cx="5212894" cy="2057230"/>
          </a:xfrm>
          <a:prstGeom prst="rect">
            <a:avLst/>
          </a:prstGeom>
        </p:spPr>
        <p:txBody>
          <a:bodyPr vert="horz" lIns="0" tIns="45720" rIns="0" bIns="45720" rtlCol="0" anchor="t">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nSpc>
                <a:spcPct val="107000"/>
              </a:lnSpc>
              <a:spcBef>
                <a:spcPts val="0"/>
              </a:spcBef>
              <a:spcAft>
                <a:spcPts val="0"/>
              </a:spcAft>
              <a:buSzPts val="1000"/>
              <a:buNone/>
              <a:tabLst>
                <a:tab pos="457200" algn="l"/>
              </a:tabLst>
            </a:pPr>
            <a:r>
              <a:rPr lang="en-US" sz="1800" b="1">
                <a:latin typeface="Calibri"/>
                <a:ea typeface="Calibri"/>
                <a:cs typeface="Times New Roman"/>
              </a:rPr>
              <a:t>For whom </a:t>
            </a:r>
            <a:r>
              <a:rPr lang="en-US" sz="1800" b="1">
                <a:effectLst/>
                <a:latin typeface="Calibri"/>
                <a:ea typeface="Calibri"/>
                <a:cs typeface="Times New Roman"/>
              </a:rPr>
              <a:t>should it be completed?:</a:t>
            </a:r>
            <a:endParaRPr lang="en-US" sz="1800">
              <a:effectLst/>
              <a:latin typeface="Calibri"/>
              <a:ea typeface="Calibri"/>
              <a:cs typeface="Times New Roman"/>
            </a:endParaRP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a:effectLst/>
                <a:latin typeface="Calibri"/>
                <a:ea typeface="Calibri"/>
                <a:cs typeface="Times New Roman"/>
              </a:rPr>
              <a:t>The individual/family in a place not meant for habitation</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a:effectLst/>
                <a:latin typeface="Calibri"/>
                <a:ea typeface="Calibri"/>
                <a:cs typeface="Times New Roman"/>
              </a:rPr>
              <a:t>Those </a:t>
            </a:r>
            <a:r>
              <a:rPr lang="en-US">
                <a:latin typeface="Calibri"/>
                <a:ea typeface="Calibri"/>
                <a:cs typeface="Times New Roman"/>
              </a:rPr>
              <a:t>in a m</a:t>
            </a:r>
            <a:r>
              <a:rPr lang="en-US">
                <a:effectLst/>
                <a:latin typeface="Calibri"/>
                <a:ea typeface="Calibri"/>
                <a:cs typeface="Times New Roman"/>
              </a:rPr>
              <a:t>otel placement paid for by agency/church</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a:latin typeface="Calibri"/>
                <a:ea typeface="Calibri"/>
                <a:cs typeface="Times New Roman"/>
              </a:rPr>
              <a:t>The individual/family in a shelter</a:t>
            </a: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a:highlight>
                  <a:srgbClr val="FFFF00"/>
                </a:highlight>
                <a:latin typeface="Calibri"/>
                <a:ea typeface="Calibri"/>
                <a:cs typeface="Times New Roman"/>
              </a:rPr>
              <a:t>HUD Homeless criteria on slide 9</a:t>
            </a:r>
          </a:p>
        </p:txBody>
      </p:sp>
    </p:spTree>
    <p:extLst>
      <p:ext uri="{BB962C8B-B14F-4D97-AF65-F5344CB8AC3E}">
        <p14:creationId xmlns:p14="http://schemas.microsoft.com/office/powerpoint/2010/main" val="294214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00928-DC7D-9797-E6F6-B669AC5B2DE9}"/>
              </a:ext>
            </a:extLst>
          </p:cNvPr>
          <p:cNvSpPr>
            <a:spLocks noGrp="1"/>
          </p:cNvSpPr>
          <p:nvPr>
            <p:ph type="sldNum" sz="quarter" idx="12"/>
          </p:nvPr>
        </p:nvSpPr>
        <p:spPr/>
        <p:txBody>
          <a:bodyPr/>
          <a:lstStyle/>
          <a:p>
            <a:fld id="{3A98EE3D-8CD1-4C3F-BD1C-C98C9596463C}" type="slidenum">
              <a:rPr lang="en-US" smtClean="0"/>
              <a:t>9</a:t>
            </a:fld>
            <a:endParaRPr lang="en-US"/>
          </a:p>
        </p:txBody>
      </p:sp>
      <p:graphicFrame>
        <p:nvGraphicFramePr>
          <p:cNvPr id="3" name="Table 2">
            <a:extLst>
              <a:ext uri="{FF2B5EF4-FFF2-40B4-BE49-F238E27FC236}">
                <a16:creationId xmlns:a16="http://schemas.microsoft.com/office/drawing/2014/main" id="{79DC46B8-0BCD-A4D5-B0E9-9C7ACF55D97C}"/>
              </a:ext>
            </a:extLst>
          </p:cNvPr>
          <p:cNvGraphicFramePr>
            <a:graphicFrameLocks noGrp="1"/>
          </p:cNvGraphicFramePr>
          <p:nvPr>
            <p:extLst>
              <p:ext uri="{D42A27DB-BD31-4B8C-83A1-F6EECF244321}">
                <p14:modId xmlns:p14="http://schemas.microsoft.com/office/powerpoint/2010/main" val="3760149707"/>
              </p:ext>
            </p:extLst>
          </p:nvPr>
        </p:nvGraphicFramePr>
        <p:xfrm>
          <a:off x="524256" y="737180"/>
          <a:ext cx="11249336" cy="5771328"/>
        </p:xfrm>
        <a:graphic>
          <a:graphicData uri="http://schemas.openxmlformats.org/drawingml/2006/table">
            <a:tbl>
              <a:tblPr firstRow="1" bandRow="1">
                <a:tableStyleId>{0E3FDE45-AF77-4B5C-9715-49D594BDF05E}</a:tableStyleId>
              </a:tblPr>
              <a:tblGrid>
                <a:gridCol w="2299372">
                  <a:extLst>
                    <a:ext uri="{9D8B030D-6E8A-4147-A177-3AD203B41FA5}">
                      <a16:colId xmlns:a16="http://schemas.microsoft.com/office/drawing/2014/main" val="1440506219"/>
                    </a:ext>
                  </a:extLst>
                </a:gridCol>
                <a:gridCol w="8949964">
                  <a:extLst>
                    <a:ext uri="{9D8B030D-6E8A-4147-A177-3AD203B41FA5}">
                      <a16:colId xmlns:a16="http://schemas.microsoft.com/office/drawing/2014/main" val="1917788417"/>
                    </a:ext>
                  </a:extLst>
                </a:gridCol>
              </a:tblGrid>
              <a:tr h="1444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solidFill>
                            <a:srgbClr val="000000"/>
                          </a:solidFill>
                          <a:effectLst/>
                        </a:rPr>
                        <a:t>Literally </a:t>
                      </a:r>
                      <a:r>
                        <a:rPr lang="en-US" sz="1800" b="1">
                          <a:solidFill>
                            <a:srgbClr val="000000"/>
                          </a:solidFill>
                          <a:effectLst/>
                        </a:rPr>
                        <a:t>Homeless </a:t>
                      </a:r>
                      <a:endParaRPr lang="en-US" sz="1800" b="1"/>
                    </a:p>
                    <a:p>
                      <a:endParaRPr lang="en-US" sz="1800" b="1"/>
                    </a:p>
                  </a:txBody>
                  <a:tcPr/>
                </a:tc>
                <a:tc>
                  <a:txBody>
                    <a:bodyPr/>
                    <a:lstStyle/>
                    <a:p>
                      <a:pPr marL="171450" indent="-171450">
                        <a:spcBef>
                          <a:spcPts val="0"/>
                        </a:spcBef>
                        <a:spcAft>
                          <a:spcPts val="0"/>
                        </a:spcAft>
                        <a:buFont typeface="Wingdings" panose="05000000000000000000" pitchFamily="2" charset="2"/>
                        <a:buChar char="q"/>
                      </a:pPr>
                      <a:r>
                        <a:rPr lang="en-US" sz="1600" b="0"/>
                        <a:t>Lack of a fixed, regular, and adequate nighttime residence.</a:t>
                      </a:r>
                    </a:p>
                    <a:p>
                      <a:pPr marL="171450" indent="-171450">
                        <a:spcBef>
                          <a:spcPts val="0"/>
                        </a:spcBef>
                        <a:spcAft>
                          <a:spcPts val="0"/>
                        </a:spcAft>
                        <a:buFont typeface="Wingdings" panose="05000000000000000000" pitchFamily="2" charset="2"/>
                        <a:buChar char="q"/>
                      </a:pPr>
                      <a:r>
                        <a:rPr lang="en-US" sz="1600" b="0"/>
                        <a:t>Includes living in places not meant for habitation, shelters, or temporary residence in emergency shelters or institutions for under 90 days.</a:t>
                      </a:r>
                    </a:p>
                    <a:p>
                      <a:pPr marL="171450" indent="-171450">
                        <a:spcBef>
                          <a:spcPts val="0"/>
                        </a:spcBef>
                        <a:spcAft>
                          <a:spcPts val="0"/>
                        </a:spcAft>
                        <a:buFont typeface="Wingdings" panose="05000000000000000000" pitchFamily="2" charset="2"/>
                        <a:buChar char="q"/>
                      </a:pPr>
                      <a:r>
                        <a:rPr lang="en-US" sz="1600" b="0"/>
                        <a:t>Immediate pre-institutional residence in emergency shelters or places not meant for habitation is also encompassed in this definition.</a:t>
                      </a:r>
                    </a:p>
                    <a:p>
                      <a:endParaRPr lang="en-US" sz="1700" b="0"/>
                    </a:p>
                  </a:txBody>
                  <a:tcPr/>
                </a:tc>
                <a:extLst>
                  <a:ext uri="{0D108BD9-81ED-4DB2-BD59-A6C34878D82A}">
                    <a16:rowId xmlns:a16="http://schemas.microsoft.com/office/drawing/2014/main" val="1972944286"/>
                  </a:ext>
                </a:extLst>
              </a:tr>
              <a:tr h="981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solidFill>
                            <a:srgbClr val="000000"/>
                          </a:solidFill>
                          <a:effectLst/>
                        </a:rPr>
                        <a:t>Imminent Risk of Homelessness</a:t>
                      </a:r>
                      <a:endParaRPr lang="en-US" sz="1800" b="1"/>
                    </a:p>
                    <a:p>
                      <a:endParaRPr lang="en-US" sz="1800" b="1"/>
                    </a:p>
                  </a:txBody>
                  <a:tcPr/>
                </a:tc>
                <a:tc>
                  <a:txBody>
                    <a:bodyPr/>
                    <a:lstStyle/>
                    <a:p>
                      <a:pPr marL="171450" indent="-171450">
                        <a:spcBef>
                          <a:spcPts val="0"/>
                        </a:spcBef>
                        <a:spcAft>
                          <a:spcPts val="0"/>
                        </a:spcAft>
                        <a:buFont typeface="Wingdings" panose="05000000000000000000" pitchFamily="2" charset="2"/>
                        <a:buChar char="q"/>
                      </a:pPr>
                      <a:r>
                        <a:rPr lang="en-US" sz="1600" b="0"/>
                        <a:t>Individuals or families facing imminent loss of their primary nighttime residence.</a:t>
                      </a:r>
                    </a:p>
                    <a:p>
                      <a:pPr marL="171450" indent="-171450">
                        <a:spcBef>
                          <a:spcPts val="0"/>
                        </a:spcBef>
                        <a:spcAft>
                          <a:spcPts val="0"/>
                        </a:spcAft>
                        <a:buFont typeface="Wingdings" panose="05000000000000000000" pitchFamily="2" charset="2"/>
                        <a:buChar char="q"/>
                      </a:pPr>
                      <a:r>
                        <a:rPr lang="en-US" sz="1600" b="0"/>
                        <a:t>Conditions include potential loss within 14 days, absence of an identified subsequent residence, and lack of resources or support networks for obtaining permanent housing..</a:t>
                      </a:r>
                    </a:p>
                    <a:p>
                      <a:endParaRPr lang="en-US" sz="1600" b="0"/>
                    </a:p>
                  </a:txBody>
                  <a:tcPr>
                    <a:solidFill>
                      <a:schemeClr val="accent1">
                        <a:alpha val="20000"/>
                      </a:schemeClr>
                    </a:solidFill>
                  </a:tcPr>
                </a:tc>
                <a:extLst>
                  <a:ext uri="{0D108BD9-81ED-4DB2-BD59-A6C34878D82A}">
                    <a16:rowId xmlns:a16="http://schemas.microsoft.com/office/drawing/2014/main" val="986878354"/>
                  </a:ext>
                </a:extLst>
              </a:tr>
              <a:tr h="1629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a:solidFill>
                            <a:srgbClr val="000000"/>
                          </a:solidFill>
                          <a:effectLst/>
                        </a:rPr>
                        <a:t>Homeless Youth and Families</a:t>
                      </a:r>
                      <a:endParaRPr lang="en-US" sz="1800" b="1"/>
                    </a:p>
                    <a:p>
                      <a:endParaRPr lang="en-US" sz="1800" b="1"/>
                    </a:p>
                  </a:txBody>
                  <a:tcPr/>
                </a:tc>
                <a:tc>
                  <a:txBody>
                    <a:bodyPr/>
                    <a:lstStyle/>
                    <a:p>
                      <a:pPr marL="171450" indent="-171450">
                        <a:lnSpc>
                          <a:spcPct val="120000"/>
                        </a:lnSpc>
                        <a:spcBef>
                          <a:spcPts val="0"/>
                        </a:spcBef>
                        <a:spcAft>
                          <a:spcPts val="0"/>
                        </a:spcAft>
                        <a:buFont typeface="Wingdings" panose="05000000000000000000" pitchFamily="2" charset="2"/>
                        <a:buChar char="q"/>
                      </a:pPr>
                      <a:r>
                        <a:rPr lang="en-US" sz="1600" b="0"/>
                        <a:t>Unaccompanied youth under 25 or families with children not meeting the primary homeless definition.</a:t>
                      </a:r>
                    </a:p>
                    <a:p>
                      <a:pPr marL="171450" indent="-171450">
                        <a:lnSpc>
                          <a:spcPct val="120000"/>
                        </a:lnSpc>
                        <a:spcBef>
                          <a:spcPts val="0"/>
                        </a:spcBef>
                        <a:spcAft>
                          <a:spcPts val="0"/>
                        </a:spcAft>
                        <a:buFont typeface="Wingdings" panose="05000000000000000000" pitchFamily="2" charset="2"/>
                        <a:buChar char="q"/>
                      </a:pPr>
                      <a:r>
                        <a:rPr lang="en-US" sz="1600" b="0"/>
                        <a:t>Qualifications include alignment with federal homelessness statutes, absence of permanent housing for 60 days, experiencing persistent instability with two or more moves in the last 60 days, and anticipating prolonged instability due to special needs or barriers.</a:t>
                      </a:r>
                    </a:p>
                    <a:p>
                      <a:endParaRPr lang="en-US" sz="1600" b="0"/>
                    </a:p>
                  </a:txBody>
                  <a:tcPr/>
                </a:tc>
                <a:extLst>
                  <a:ext uri="{0D108BD9-81ED-4DB2-BD59-A6C34878D82A}">
                    <a16:rowId xmlns:a16="http://schemas.microsoft.com/office/drawing/2014/main" val="3693481043"/>
                  </a:ext>
                </a:extLst>
              </a:tr>
              <a:tr h="1385834">
                <a:tc>
                  <a:txBody>
                    <a:bodyPr/>
                    <a:lstStyle/>
                    <a:p>
                      <a:pPr marL="0" marR="53975">
                        <a:spcBef>
                          <a:spcPts val="0"/>
                        </a:spcBef>
                        <a:spcAft>
                          <a:spcPts val="0"/>
                        </a:spcAft>
                      </a:pPr>
                      <a:r>
                        <a:rPr lang="en-US" sz="1800" b="1" kern="100">
                          <a:solidFill>
                            <a:srgbClr val="000000"/>
                          </a:solidFill>
                          <a:effectLst/>
                        </a:rPr>
                        <a:t>Fleeing/ </a:t>
                      </a:r>
                    </a:p>
                    <a:p>
                      <a:pPr marL="0" marR="53975">
                        <a:spcBef>
                          <a:spcPts val="0"/>
                        </a:spcBef>
                        <a:spcAft>
                          <a:spcPts val="0"/>
                        </a:spcAft>
                      </a:pPr>
                      <a:r>
                        <a:rPr lang="en-US" sz="1800" b="1" kern="100">
                          <a:solidFill>
                            <a:srgbClr val="000000"/>
                          </a:solidFill>
                          <a:effectLst/>
                        </a:rPr>
                        <a:t>Attempting to Flee DV </a:t>
                      </a:r>
                    </a:p>
                    <a:p>
                      <a:endParaRPr lang="en-US" sz="1800" b="1"/>
                    </a:p>
                  </a:txBody>
                  <a:tcPr/>
                </a:tc>
                <a:tc>
                  <a:txBody>
                    <a:bodyPr/>
                    <a:lstStyle/>
                    <a:p>
                      <a:pPr marL="171450" indent="-171450">
                        <a:lnSpc>
                          <a:spcPct val="120000"/>
                        </a:lnSpc>
                        <a:spcBef>
                          <a:spcPts val="0"/>
                        </a:spcBef>
                        <a:spcAft>
                          <a:spcPts val="0"/>
                        </a:spcAft>
                        <a:buFont typeface="Wingdings" panose="05000000000000000000" pitchFamily="2" charset="2"/>
                        <a:buChar char="q"/>
                      </a:pPr>
                      <a:r>
                        <a:rPr lang="en-US" sz="1600" b="0"/>
                        <a:t>Any individual or family who: </a:t>
                      </a:r>
                    </a:p>
                    <a:p>
                      <a:pPr marL="171450" indent="-171450">
                        <a:lnSpc>
                          <a:spcPct val="120000"/>
                        </a:lnSpc>
                        <a:spcBef>
                          <a:spcPts val="0"/>
                        </a:spcBef>
                        <a:spcAft>
                          <a:spcPts val="0"/>
                        </a:spcAft>
                        <a:buFont typeface="Wingdings" panose="05000000000000000000" pitchFamily="2" charset="2"/>
                        <a:buChar char="q"/>
                      </a:pPr>
                      <a:r>
                        <a:rPr lang="en-US" sz="1600" b="0"/>
                        <a:t>Is fleeing, or is attempting to flee, domestic violence; </a:t>
                      </a:r>
                    </a:p>
                    <a:p>
                      <a:pPr marL="171450" indent="-171450">
                        <a:lnSpc>
                          <a:spcPct val="120000"/>
                        </a:lnSpc>
                        <a:spcBef>
                          <a:spcPts val="0"/>
                        </a:spcBef>
                        <a:spcAft>
                          <a:spcPts val="0"/>
                        </a:spcAft>
                        <a:buFont typeface="Wingdings" panose="05000000000000000000" pitchFamily="2" charset="2"/>
                        <a:buChar char="q"/>
                      </a:pPr>
                      <a:r>
                        <a:rPr lang="en-US" sz="1600" b="0"/>
                        <a:t>Has no other residence; and </a:t>
                      </a:r>
                    </a:p>
                    <a:p>
                      <a:pPr marL="171450" indent="-171450">
                        <a:lnSpc>
                          <a:spcPct val="120000"/>
                        </a:lnSpc>
                        <a:spcBef>
                          <a:spcPts val="0"/>
                        </a:spcBef>
                        <a:spcAft>
                          <a:spcPts val="0"/>
                        </a:spcAft>
                        <a:buFont typeface="Wingdings" panose="05000000000000000000" pitchFamily="2" charset="2"/>
                        <a:buChar char="q"/>
                      </a:pPr>
                      <a:r>
                        <a:rPr lang="en-US" sz="1600" b="0"/>
                        <a:t>Lacks the resources or support networks to obtain other permanent housing </a:t>
                      </a:r>
                    </a:p>
                    <a:p>
                      <a:endParaRPr lang="en-US" sz="1600" b="0"/>
                    </a:p>
                  </a:txBody>
                  <a:tcPr>
                    <a:solidFill>
                      <a:schemeClr val="accent1">
                        <a:alpha val="20000"/>
                      </a:schemeClr>
                    </a:solidFill>
                  </a:tcPr>
                </a:tc>
                <a:extLst>
                  <a:ext uri="{0D108BD9-81ED-4DB2-BD59-A6C34878D82A}">
                    <a16:rowId xmlns:a16="http://schemas.microsoft.com/office/drawing/2014/main" val="1955842632"/>
                  </a:ext>
                </a:extLst>
              </a:tr>
            </a:tbl>
          </a:graphicData>
        </a:graphic>
      </p:graphicFrame>
      <p:sp>
        <p:nvSpPr>
          <p:cNvPr id="4" name="Title 1">
            <a:extLst>
              <a:ext uri="{FF2B5EF4-FFF2-40B4-BE49-F238E27FC236}">
                <a16:creationId xmlns:a16="http://schemas.microsoft.com/office/drawing/2014/main" id="{4358B4B5-4462-C765-04CE-2551007D2E53}"/>
              </a:ext>
            </a:extLst>
          </p:cNvPr>
          <p:cNvSpPr txBox="1">
            <a:spLocks/>
          </p:cNvSpPr>
          <p:nvPr/>
        </p:nvSpPr>
        <p:spPr>
          <a:xfrm>
            <a:off x="1556424" y="0"/>
            <a:ext cx="8525265" cy="681792"/>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000" b="1">
                <a:latin typeface="Calibri"/>
                <a:ea typeface="Calibri"/>
                <a:cs typeface="Calibri"/>
              </a:rPr>
              <a:t>Types of HUD Homelessness</a:t>
            </a:r>
            <a:endParaRPr lang="en-US"/>
          </a:p>
        </p:txBody>
      </p:sp>
    </p:spTree>
    <p:extLst>
      <p:ext uri="{BB962C8B-B14F-4D97-AF65-F5344CB8AC3E}">
        <p14:creationId xmlns:p14="http://schemas.microsoft.com/office/powerpoint/2010/main" val="204590905"/>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_Win32_JB_SL_v2.potx" id="{2FF4D238-6E02-4AF5-A7F8-E0CA002E79A6}" vid="{1CA406FA-5E6E-436F-98F0-C190AE288A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B1648-C213-44D3-9464-4287A4D41EE0}">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6B531D-03AC-47F6-A16F-C6773C191BBB}">
  <ds:schemaRefs>
    <ds:schemaRef ds:uri="http://schemas.microsoft.com/sharepoint/v3/contenttype/forms"/>
  </ds:schemaRefs>
</ds:datastoreItem>
</file>

<file path=customXml/itemProps3.xml><?xml version="1.0" encoding="utf-8"?>
<ds:datastoreItem xmlns:ds="http://schemas.openxmlformats.org/officeDocument/2006/customXml" ds:itemID="{6AF71F79-8D13-4C55-9450-609041DE5A3E}">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{55593558-925E-4ACE-9D2C-99E56794D219}tf22581678_win32</Template>
  <TotalTime>0</TotalTime>
  <Words>3516</Words>
  <Application>Microsoft Office PowerPoint</Application>
  <PresentationFormat>Widescreen</PresentationFormat>
  <Paragraphs>416</Paragraphs>
  <Slides>47</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 Light</vt:lpstr>
      <vt:lpstr>Constantia</vt:lpstr>
      <vt:lpstr>Roboto</vt:lpstr>
      <vt:lpstr>Söhne</vt:lpstr>
      <vt:lpstr>Symbol</vt:lpstr>
      <vt:lpstr>Wingdings</vt:lpstr>
      <vt:lpstr>RetrospectVTI</vt:lpstr>
      <vt:lpstr>Coordinated Entry/Assessment Training  for Coordinated Entry System  (CES)</vt:lpstr>
      <vt:lpstr>Agenda</vt:lpstr>
      <vt:lpstr>Coming Home of Middlesex County</vt:lpstr>
      <vt:lpstr>What is 211?</vt:lpstr>
      <vt:lpstr>211 is also NJ’s Homeless Hotline</vt:lpstr>
      <vt:lpstr>Coordinated Entry System Overview</vt:lpstr>
      <vt:lpstr>Key Objectives of the CEA</vt:lpstr>
      <vt:lpstr>The Coordinated Assessment Tool</vt:lpstr>
      <vt:lpstr>PowerPoint Presentation</vt:lpstr>
      <vt:lpstr>Chronic Homelessness Criteria</vt:lpstr>
      <vt:lpstr>Administering the Assessment </vt:lpstr>
      <vt:lpstr>Cover Page </vt:lpstr>
      <vt:lpstr>PowerPoint Presentation</vt:lpstr>
      <vt:lpstr>Asking for the client's Homeless History</vt:lpstr>
      <vt:lpstr>Understanding Questions &amp; Answer Choices  </vt:lpstr>
      <vt:lpstr>PowerPoint Presentation</vt:lpstr>
      <vt:lpstr>Understanding Questions &amp; Answer Choices  </vt:lpstr>
      <vt:lpstr>Tips for Income Calculations</vt:lpstr>
      <vt:lpstr>Understanding Questions &amp; Answer Choices  </vt:lpstr>
      <vt:lpstr>Understanding Questions &amp; Answer Choices  </vt:lpstr>
      <vt:lpstr>Understanding Questions &amp; Answer Choices  </vt:lpstr>
      <vt:lpstr>Understanding Questions &amp; Answer Choices  </vt:lpstr>
      <vt:lpstr>Next Steps: after submitting a Coordinated Assessment Form</vt:lpstr>
      <vt:lpstr>Next Steps – when an opportunity arises</vt:lpstr>
      <vt:lpstr>Next Steps – when an opportunity arises</vt:lpstr>
      <vt:lpstr>Next Steps – when an opportunity arises</vt:lpstr>
      <vt:lpstr>Problem Solving – What to Consider</vt:lpstr>
      <vt:lpstr>Types of Referrals</vt:lpstr>
      <vt:lpstr>Referrals - Rapid Re-Housing </vt:lpstr>
      <vt:lpstr>Referrals – Permanent Supportive Housing </vt:lpstr>
      <vt:lpstr>Referrals – Other Permanent Housing </vt:lpstr>
      <vt:lpstr>Housing Support Team</vt:lpstr>
      <vt:lpstr>Connecting with the Coordinated Assessment Team</vt:lpstr>
      <vt:lpstr>Completing Full Assessment in HMIS - Interim</vt:lpstr>
      <vt:lpstr>Completing Assessment (cont.)</vt:lpstr>
      <vt:lpstr>Making Referral</vt:lpstr>
      <vt:lpstr>Making Referrals</vt:lpstr>
      <vt:lpstr>Making Referral – Service Code Selection </vt:lpstr>
      <vt:lpstr>Making Referral – Select Provider </vt:lpstr>
      <vt:lpstr>Making Referrals – Notification of CA Team</vt:lpstr>
      <vt:lpstr>Homeless Information System (HMIS)</vt:lpstr>
      <vt:lpstr>Referrals - TRA </vt:lpstr>
      <vt:lpstr>By-Name-List (BNL)</vt:lpstr>
      <vt:lpstr>Case Conferencing</vt:lpstr>
      <vt:lpstr>Resources (General)</vt:lpstr>
      <vt:lpstr>Feedback!</vt:lpstr>
      <vt:lpstr>Everybody’s Getting Housed!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Information Session</dc:title>
  <dc:creator>Malika Brown-Brothers</dc:creator>
  <cp:lastModifiedBy>Cassandra Jones</cp:lastModifiedBy>
  <cp:revision>1</cp:revision>
  <cp:lastPrinted>2025-05-08T14:38:34Z</cp:lastPrinted>
  <dcterms:created xsi:type="dcterms:W3CDTF">2023-11-21T02:31:48Z</dcterms:created>
  <dcterms:modified xsi:type="dcterms:W3CDTF">2025-10-16T18:56:12Z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